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274" r:id="rId3"/>
    <p:sldId id="276" r:id="rId4"/>
    <p:sldId id="450" r:id="rId5"/>
    <p:sldId id="452" r:id="rId6"/>
    <p:sldId id="479" r:id="rId7"/>
    <p:sldId id="453" r:id="rId8"/>
    <p:sldId id="478" r:id="rId9"/>
    <p:sldId id="487" r:id="rId10"/>
    <p:sldId id="488" r:id="rId11"/>
    <p:sldId id="353" r:id="rId12"/>
    <p:sldId id="400" r:id="rId13"/>
    <p:sldId id="424" r:id="rId14"/>
    <p:sldId id="426" r:id="rId15"/>
    <p:sldId id="481" r:id="rId16"/>
    <p:sldId id="428" r:id="rId17"/>
    <p:sldId id="430" r:id="rId18"/>
    <p:sldId id="468" r:id="rId19"/>
    <p:sldId id="470" r:id="rId20"/>
    <p:sldId id="471" r:id="rId21"/>
    <p:sldId id="472" r:id="rId22"/>
    <p:sldId id="439" r:id="rId23"/>
    <p:sldId id="401" r:id="rId24"/>
    <p:sldId id="447" r:id="rId25"/>
    <p:sldId id="448" r:id="rId26"/>
    <p:sldId id="403" r:id="rId27"/>
    <p:sldId id="404" r:id="rId28"/>
    <p:sldId id="473" r:id="rId29"/>
    <p:sldId id="475" r:id="rId30"/>
    <p:sldId id="477" r:id="rId31"/>
    <p:sldId id="419" r:id="rId32"/>
    <p:sldId id="482" r:id="rId33"/>
    <p:sldId id="483" r:id="rId34"/>
    <p:sldId id="484" r:id="rId35"/>
    <p:sldId id="485" r:id="rId36"/>
    <p:sldId id="486" r:id="rId37"/>
    <p:sldId id="418" r:id="rId38"/>
    <p:sldId id="406" r:id="rId39"/>
    <p:sldId id="407" r:id="rId40"/>
    <p:sldId id="408" r:id="rId41"/>
    <p:sldId id="409" r:id="rId42"/>
    <p:sldId id="437" r:id="rId43"/>
    <p:sldId id="410" r:id="rId44"/>
    <p:sldId id="442" r:id="rId45"/>
    <p:sldId id="443" r:id="rId46"/>
    <p:sldId id="444" r:id="rId47"/>
    <p:sldId id="445" r:id="rId48"/>
    <p:sldId id="446" r:id="rId49"/>
    <p:sldId id="480" r:id="rId50"/>
    <p:sldId id="454" r:id="rId51"/>
    <p:sldId id="455" r:id="rId52"/>
    <p:sldId id="456" r:id="rId53"/>
    <p:sldId id="457" r:id="rId54"/>
    <p:sldId id="458" r:id="rId55"/>
    <p:sldId id="459" r:id="rId56"/>
    <p:sldId id="460" r:id="rId57"/>
    <p:sldId id="461" r:id="rId58"/>
    <p:sldId id="462" r:id="rId59"/>
    <p:sldId id="464" r:id="rId60"/>
    <p:sldId id="465" r:id="rId61"/>
    <p:sldId id="467" r:id="rId62"/>
    <p:sldId id="349" r:id="rId63"/>
    <p:sldId id="398" r:id="rId64"/>
    <p:sldId id="399" r:id="rId65"/>
    <p:sldId id="438" r:id="rId66"/>
    <p:sldId id="466" r:id="rId6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Attack Vectors" id="{BC4A3995-4CED-4320-A673-95328C9C809D}">
          <p14:sldIdLst>
            <p14:sldId id="450"/>
            <p14:sldId id="452"/>
            <p14:sldId id="479"/>
            <p14:sldId id="453"/>
            <p14:sldId id="478"/>
            <p14:sldId id="487"/>
            <p14:sldId id="488"/>
            <p14:sldId id="353"/>
            <p14:sldId id="400"/>
            <p14:sldId id="424"/>
            <p14:sldId id="426"/>
            <p14:sldId id="481"/>
            <p14:sldId id="428"/>
            <p14:sldId id="430"/>
            <p14:sldId id="468"/>
            <p14:sldId id="470"/>
            <p14:sldId id="471"/>
            <p14:sldId id="472"/>
            <p14:sldId id="439"/>
            <p14:sldId id="401"/>
            <p14:sldId id="447"/>
            <p14:sldId id="448"/>
            <p14:sldId id="403"/>
            <p14:sldId id="404"/>
            <p14:sldId id="473"/>
            <p14:sldId id="475"/>
            <p14:sldId id="477"/>
            <p14:sldId id="419"/>
            <p14:sldId id="482"/>
            <p14:sldId id="483"/>
            <p14:sldId id="484"/>
            <p14:sldId id="485"/>
            <p14:sldId id="486"/>
            <p14:sldId id="418"/>
            <p14:sldId id="406"/>
            <p14:sldId id="407"/>
            <p14:sldId id="408"/>
            <p14:sldId id="409"/>
            <p14:sldId id="437"/>
            <p14:sldId id="410"/>
            <p14:sldId id="442"/>
            <p14:sldId id="443"/>
            <p14:sldId id="444"/>
            <p14:sldId id="445"/>
            <p14:sldId id="446"/>
            <p14:sldId id="480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4"/>
            <p14:sldId id="465"/>
            <p14:sldId id="467"/>
          </p14:sldIdLst>
        </p14:section>
        <p14:section name="Conclusion" id="{10E03AB1-9AA8-4E86-9A64-D741901E50A2}">
          <p14:sldIdLst>
            <p14:sldId id="349"/>
            <p14:sldId id="398"/>
            <p14:sldId id="399"/>
            <p14:sldId id="438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A0E"/>
    <a:srgbClr val="F29B60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88" d="100"/>
          <a:sy n="88" d="100"/>
        </p:scale>
        <p:origin x="26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08-Feb-18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08-Feb-18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reuters.com/article/us-japan-cryptocurrency-q-a/the-coincheck-hack-and-the-issue-with-crypto-assets-on-centralized-exchanges-idUSKBN1FI0K4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tcoin/bips/blob/master/bip-0045.mediawiki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en.wikipedia.org/wiki/Random_number_generator_attack" TargetMode="External"/><Relationship Id="rId7" Type="http://schemas.openxmlformats.org/officeDocument/2006/relationships/image" Target="../media/image11.jpeg"/><Relationship Id="rId2" Type="http://schemas.openxmlformats.org/officeDocument/2006/relationships/hyperlink" Target="http://conference.hitb.org/hitbsecconf2014kul/materials/D1T1%20-%20Filippo%20Valsorda%20-%20Exploiting%20ECDSA%20Failures%20in%20the%20Bitcoin%20Blockchai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bitcoin.it/wiki/Quantum_computing_and_Bitcoin" TargetMode="External"/><Relationship Id="rId5" Type="http://schemas.openxmlformats.org/officeDocument/2006/relationships/hyperlink" Target="https://en.wikipedia.org/wiki/Side-channel_attack" TargetMode="External"/><Relationship Id="rId4" Type="http://schemas.openxmlformats.org/officeDocument/2006/relationships/hyperlink" Target="https://en.wikipedia.org/wiki/Collision_attac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fortune.com/2018/01/31/coincheck-hack-how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en.wikipedia.org/wiki/Sybil_attack" TargetMode="External"/><Relationship Id="rId7" Type="http://schemas.openxmlformats.org/officeDocument/2006/relationships/image" Target="../media/image13.jpeg"/><Relationship Id="rId2" Type="http://schemas.openxmlformats.org/officeDocument/2006/relationships/hyperlink" Target="https://cryptographylab.bitbucket.io/slides/Eclipse%20Attacks%20on%20Bitcoin's%20Peer-to-Peer%20Networ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timonrapp/how-to-deal-with-the-ethereum-replay-attack-3fd44074a6d8" TargetMode="External"/><Relationship Id="rId5" Type="http://schemas.openxmlformats.org/officeDocument/2006/relationships/hyperlink" Target="https://en.bitcoin.it/wiki/Majority_attack" TargetMode="External"/><Relationship Id="rId4" Type="http://schemas.openxmlformats.org/officeDocument/2006/relationships/hyperlink" Target="http://culubas.blogspot.bg/2011/05/timejacking-bitcoin_802.htm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edericobond/solcheck" TargetMode="External"/><Relationship Id="rId3" Type="http://schemas.openxmlformats.org/officeDocument/2006/relationships/hyperlink" Target="https://github.com/b-mueller/mythril/" TargetMode="External"/><Relationship Id="rId7" Type="http://schemas.openxmlformats.org/officeDocument/2006/relationships/hyperlink" Target="https://github.com/sc-forks/solidity-coverage" TargetMode="External"/><Relationship Id="rId2" Type="http://schemas.openxmlformats.org/officeDocument/2006/relationships/hyperlink" Target="https://github.com/trailofbits/manti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hyperlink" Target="https://github.com/protofire/solhint" TargetMode="External"/><Relationship Id="rId5" Type="http://schemas.openxmlformats.org/officeDocument/2006/relationships/hyperlink" Target="https://github.com/raineorshine/solgraph" TargetMode="External"/><Relationship Id="rId10" Type="http://schemas.openxmlformats.org/officeDocument/2006/relationships/hyperlink" Target="https://github.com/duaraghav8/Solium" TargetMode="External"/><Relationship Id="rId4" Type="http://schemas.openxmlformats.org/officeDocument/2006/relationships/hyperlink" Target="https://github.com/melonproject/oyente" TargetMode="External"/><Relationship Id="rId9" Type="http://schemas.openxmlformats.org/officeDocument/2006/relationships/hyperlink" Target="https://github.com/weifund/solint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ethereum/research" TargetMode="External"/><Relationship Id="rId3" Type="http://schemas.openxmlformats.org/officeDocument/2006/relationships/hyperlink" Target="https://blog.ethereum.org/category/security/" TargetMode="External"/><Relationship Id="rId7" Type="http://schemas.openxmlformats.org/officeDocument/2006/relationships/hyperlink" Target="https://gitter.im/ethereum/cpp-ethereum" TargetMode="External"/><Relationship Id="rId2" Type="http://schemas.openxmlformats.org/officeDocument/2006/relationships/hyperlink" Target="https://blog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ter.im/ethereum/go-ethereum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gitter.im/ethereum/solidity" TargetMode="External"/><Relationship Id="rId10" Type="http://schemas.openxmlformats.org/officeDocument/2006/relationships/hyperlink" Target="https://ethstats.net/" TargetMode="External"/><Relationship Id="rId4" Type="http://schemas.openxmlformats.org/officeDocument/2006/relationships/hyperlink" Target="https://gitter.im/orgs/ethereum/rooms" TargetMode="External"/><Relationship Id="rId9" Type="http://schemas.openxmlformats.org/officeDocument/2006/relationships/hyperlink" Target="https://www.reddit.com/r/ethereum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fy.ch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ishing" TargetMode="External"/><Relationship Id="rId2" Type="http://schemas.openxmlformats.org/officeDocument/2006/relationships/hyperlink" Target="https://en.wikipedia.org/wiki/Mal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globalnews.ca/news/3991016/japan-cryptocurrency-exchange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secure-cryptocurrency-blockchain-technology-2017-10" TargetMode="External"/><Relationship Id="rId7" Type="http://schemas.openxmlformats.org/officeDocument/2006/relationships/hyperlink" Target="https://cryptopotato.com/9-must-tips-securing-crypto-wallet/" TargetMode="External"/><Relationship Id="rId2" Type="http://schemas.openxmlformats.org/officeDocument/2006/relationships/hyperlink" Target="https://www.ibm.com/blogs/blockchain/2017/12/blockchain-security-what-keeps-your-transaction-data-saf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zeppelin.solutions/on-the-parity-wallet-multisig-hack-405a8c12e8f7" TargetMode="External"/><Relationship Id="rId5" Type="http://schemas.openxmlformats.org/officeDocument/2006/relationships/hyperlink" Target="https://steemit.com/ethereum/@jpbeaudet/ethereum-thedao-hack-explained" TargetMode="External"/><Relationship Id="rId4" Type="http://schemas.openxmlformats.org/officeDocument/2006/relationships/hyperlink" Target="https://consensys.github.io/smart-contract-best-practices/documentation_procedures/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bitcoin.it/wiki/Cold_storage" TargetMode="External"/><Relationship Id="rId3" Type="http://schemas.openxmlformats.org/officeDocument/2006/relationships/hyperlink" Target="https://blockchain.info/wallet/security" TargetMode="External"/><Relationship Id="rId7" Type="http://schemas.openxmlformats.org/officeDocument/2006/relationships/hyperlink" Target="https://en.bitcoin.it/w/index.php?title=Securing_your_wallet&amp;redirect=no" TargetMode="External"/><Relationship Id="rId2" Type="http://schemas.openxmlformats.org/officeDocument/2006/relationships/hyperlink" Target="https://medium.com/@Pr0Ger/another-parity-wallet-hack-explained-847ca46a2e1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oonline.com/article/3241121/cyber-attacks-espionage/hacking-bitcoin-and-blockchain.html" TargetMode="External"/><Relationship Id="rId5" Type="http://schemas.openxmlformats.org/officeDocument/2006/relationships/hyperlink" Target="https://www.coindesk.com/hacks-scams-attacks-blockchains-biggest-2017-disasters/" TargetMode="External"/><Relationship Id="rId4" Type="http://schemas.openxmlformats.org/officeDocument/2006/relationships/hyperlink" Target="https://bitcoin.org/en/secure-your-wallet" TargetMode="External"/><Relationship Id="rId9" Type="http://schemas.openxmlformats.org/officeDocument/2006/relationships/hyperlink" Target="https://www.cnbc.com/2017/11/02/heres-how-to-protect-your-bitcoin-and-ethereum-from-hacking.html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bitcoin.it/wiki/Weaknesses" TargetMode="External"/><Relationship Id="rId3" Type="http://schemas.openxmlformats.org/officeDocument/2006/relationships/hyperlink" Target="https://en.wikipedia.org/wiki/Side-channel_attack" TargetMode="External"/><Relationship Id="rId7" Type="http://schemas.openxmlformats.org/officeDocument/2006/relationships/hyperlink" Target="https://www.investopedia.com/terms/1/51-attack.asp" TargetMode="External"/><Relationship Id="rId2" Type="http://schemas.openxmlformats.org/officeDocument/2006/relationships/hyperlink" Target="http://blog.bettercrypto.com/?p=9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sites/amycastor/2017/08/25/why-quantum-computings-threat-to-bitcoin-and-blockchain-is-a-long-way-off/" TargetMode="External"/><Relationship Id="rId5" Type="http://schemas.openxmlformats.org/officeDocument/2006/relationships/hyperlink" Target="https://en.wikipedia.org/wiki/Collision_attack" TargetMode="External"/><Relationship Id="rId10" Type="http://schemas.openxmlformats.org/officeDocument/2006/relationships/hyperlink" Target="https://www.tokenverse.com/blog/wallets-exchanges-and-attack-vectors-how-should-you-store-your-crypto-assets/" TargetMode="External"/><Relationship Id="rId4" Type="http://schemas.openxmlformats.org/officeDocument/2006/relationships/hyperlink" Target="https://www.tutorialspoint.com/cryptography/attacks_on_cryptosystems.htm" TargetMode="External"/><Relationship Id="rId9" Type="http://schemas.openxmlformats.org/officeDocument/2006/relationships/hyperlink" Target="http://culubas.blogspot.bg/2011/05/timejacking-bitcoin_802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um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ww.scamadviser.com/check-website/electrum.or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amadviser.com/check-website/electrumtools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electrumtool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546051"/>
            <a:ext cx="9891499" cy="1298650"/>
          </a:xfrm>
        </p:spPr>
        <p:txBody>
          <a:bodyPr>
            <a:normAutofit/>
          </a:bodyPr>
          <a:lstStyle/>
          <a:p>
            <a:r>
              <a:rPr lang="en-US" dirty="0"/>
              <a:t>Blockchain Security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44954" y="1828800"/>
            <a:ext cx="10845157" cy="1311301"/>
          </a:xfrm>
        </p:spPr>
        <p:txBody>
          <a:bodyPr>
            <a:normAutofit/>
          </a:bodyPr>
          <a:lstStyle/>
          <a:p>
            <a:r>
              <a:rPr lang="en-US" dirty="0"/>
              <a:t>Blockchain Network Security, Wallet Security, </a:t>
            </a:r>
            <a:br>
              <a:rPr lang="en-US" dirty="0"/>
            </a:br>
            <a:r>
              <a:rPr lang="en-US" dirty="0"/>
              <a:t>Cold Wallets, The DAO Hack, Parity Hacks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633730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933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4" y="4325548"/>
            <a:ext cx="3187613" cy="525135"/>
          </a:xfrm>
        </p:spPr>
        <p:txBody>
          <a:bodyPr/>
          <a:lstStyle/>
          <a:p>
            <a:r>
              <a:rPr lang="en-US" dirty="0"/>
              <a:t>Sevgin Mustafov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4" y="4834414"/>
            <a:ext cx="4154056" cy="815984"/>
          </a:xfrm>
        </p:spPr>
        <p:txBody>
          <a:bodyPr/>
          <a:lstStyle/>
          <a:p>
            <a:r>
              <a:rPr lang="en-US" dirty="0"/>
              <a:t>Blockchain Developer &amp; </a:t>
            </a:r>
            <a:br>
              <a:rPr lang="en-US" dirty="0"/>
            </a:br>
            <a:r>
              <a:rPr lang="en-US" dirty="0"/>
              <a:t>Course Developer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50520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Blockchain Network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31812" y="5731016"/>
            <a:ext cx="11201400" cy="719034"/>
          </a:xfrm>
        </p:spPr>
        <p:txBody>
          <a:bodyPr/>
          <a:lstStyle/>
          <a:p>
            <a:r>
              <a:rPr lang="en-US" dirty="0"/>
              <a:t>Security by Blocks, Chaining and Cryptography</a:t>
            </a:r>
          </a:p>
        </p:txBody>
      </p:sp>
      <p:pic>
        <p:nvPicPr>
          <p:cNvPr id="1026" name="Picture 2" descr="C:\Users\pc1\Desktop\shutterstock_2282878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5462" y="762000"/>
            <a:ext cx="6286500" cy="4049553"/>
          </a:xfrm>
          <a:prstGeom prst="roundRect">
            <a:avLst>
              <a:gd name="adj" fmla="val 46021"/>
            </a:avLst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208799" cy="557035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</a:p>
          <a:p>
            <a:pPr lvl="1"/>
            <a:r>
              <a:rPr lang="en-US" dirty="0"/>
              <a:t>Chain of digital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“blocks”</a:t>
            </a:r>
            <a:r>
              <a:rPr lang="en-US" dirty="0"/>
              <a:t> holding records of signed transactions</a:t>
            </a:r>
          </a:p>
          <a:p>
            <a:pPr lvl="1"/>
            <a:r>
              <a:rPr lang="en-US" dirty="0"/>
              <a:t>Each block connected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 before and after</a:t>
            </a:r>
          </a:p>
          <a:p>
            <a:pPr lvl="1"/>
            <a:r>
              <a:rPr lang="en-US" dirty="0"/>
              <a:t>Difficult to tamper</a:t>
            </a:r>
          </a:p>
          <a:p>
            <a:r>
              <a:rPr lang="en-US" dirty="0"/>
              <a:t>Secured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cryptography </a:t>
            </a:r>
          </a:p>
          <a:p>
            <a:pPr lvl="1"/>
            <a:r>
              <a:rPr lang="en-US" dirty="0"/>
              <a:t>Transactions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signed</a:t>
            </a:r>
          </a:p>
          <a:p>
            <a:pPr lvl="1"/>
            <a:r>
              <a:rPr lang="en-US" dirty="0"/>
              <a:t>If something is altered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the signature will become invalid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by the Blocks</a:t>
            </a:r>
          </a:p>
        </p:txBody>
      </p:sp>
      <p:pic>
        <p:nvPicPr>
          <p:cNvPr id="6146" name="Picture 2" descr="C:\Users\pc1\Desktop\Current Presentation\shutterstock_6835243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9212" y="2243536"/>
            <a:ext cx="5151120" cy="358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Decentralized and distributed </a:t>
            </a:r>
            <a:br>
              <a:rPr lang="en-US" dirty="0"/>
            </a:br>
            <a:r>
              <a:rPr lang="en-US" dirty="0"/>
              <a:t>across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peer-to-peer networks</a:t>
            </a:r>
          </a:p>
          <a:p>
            <a:pPr lvl="1"/>
            <a:r>
              <a:rPr lang="en-US" dirty="0"/>
              <a:t>Continually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updated</a:t>
            </a:r>
          </a:p>
          <a:p>
            <a:pPr lvl="1"/>
            <a:r>
              <a:rPr lang="en-US" dirty="0"/>
              <a:t>Kept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 </a:t>
            </a:r>
            <a:r>
              <a:rPr lang="en-US" dirty="0"/>
              <a:t>between all nodes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Don’t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point of failure</a:t>
            </a:r>
          </a:p>
          <a:p>
            <a:pPr lvl="1"/>
            <a:r>
              <a:rPr lang="en-US" dirty="0"/>
              <a:t>Cannot be changed from a </a:t>
            </a:r>
            <a:br>
              <a:rPr lang="en-US" dirty="0"/>
            </a:br>
            <a:r>
              <a:rPr lang="en-US" dirty="0"/>
              <a:t>single computer</a:t>
            </a:r>
          </a:p>
          <a:p>
            <a:r>
              <a:rPr lang="en-US" dirty="0"/>
              <a:t>Require massive amounts of </a:t>
            </a:r>
            <a:br>
              <a:rPr lang="en-US" dirty="0"/>
            </a:br>
            <a:r>
              <a:rPr lang="en-US" dirty="0"/>
              <a:t>computing power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51% attack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by the Blocks (2)</a:t>
            </a:r>
          </a:p>
        </p:txBody>
      </p:sp>
      <p:pic>
        <p:nvPicPr>
          <p:cNvPr id="1026" name="Picture 2" descr="C:\Users\pc1\Desktop\Security-Blog-Post-768x40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0612" y="1524000"/>
            <a:ext cx="5791200" cy="4271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13" y="1103745"/>
            <a:ext cx="5827799" cy="5617734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Public </a:t>
            </a:r>
            <a:r>
              <a:rPr lang="en-US" sz="3500" dirty="0"/>
              <a:t>(</a:t>
            </a:r>
            <a:r>
              <a:rPr lang="en-US" sz="3500" noProof="1"/>
              <a:t>permissionless</a:t>
            </a:r>
            <a:r>
              <a:rPr lang="en-US" sz="3500" dirty="0"/>
              <a:t>) </a:t>
            </a:r>
          </a:p>
          <a:p>
            <a:pPr lvl="1" fontAlgn="base"/>
            <a:r>
              <a:rPr lang="en-US" dirty="0"/>
              <a:t>Use computers connected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Internet </a:t>
            </a:r>
          </a:p>
          <a:p>
            <a:pPr lvl="1" fontAlgn="base"/>
            <a:r>
              <a:rPr lang="en-US" dirty="0"/>
              <a:t>Any computer on the internet can join the network</a:t>
            </a:r>
          </a:p>
          <a:p>
            <a:pPr lvl="1" fontAlgn="base"/>
            <a:r>
              <a:rPr lang="en-US" dirty="0"/>
              <a:t>Not good choice for enterprises</a:t>
            </a:r>
          </a:p>
          <a:p>
            <a:pPr lvl="1" fontAlgn="base"/>
            <a:r>
              <a:rPr lang="en-US" dirty="0"/>
              <a:t>Designed around the principle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anonymity</a:t>
            </a:r>
          </a:p>
          <a:p>
            <a:pPr lvl="1" fontAlgn="base"/>
            <a:r>
              <a:rPr lang="en-US" dirty="0"/>
              <a:t>Transactions are verified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“mining”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and Private Blockchains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6170612" y="1103744"/>
            <a:ext cx="5675400" cy="5617736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/>
          <a:p>
            <a:pPr marL="304747" lvl="0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Private </a:t>
            </a:r>
            <a:r>
              <a:rPr lang="en-US" sz="3500" dirty="0"/>
              <a:t>(permissioned)</a:t>
            </a:r>
          </a:p>
          <a:p>
            <a:pPr marL="609493" marR="0" lvl="1" indent="-231606" algn="l" defTabSz="1218987" rtl="0" eaLnBrk="1" fontAlgn="base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permit known organizations to join</a:t>
            </a:r>
          </a:p>
          <a:p>
            <a:pPr marL="609493" marR="0" lvl="1" indent="-231606" algn="l" defTabSz="1218987" rtl="0" eaLnBrk="1" fontAlgn="base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They form a private, members-only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“business network” </a:t>
            </a:r>
          </a:p>
          <a:p>
            <a:pPr marL="609493" marR="0" lvl="1" indent="-231606" algn="l" defTabSz="1218987" rtl="0" eaLnBrk="1" fontAlgn="base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identity to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confirm membership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access privileges</a:t>
            </a:r>
          </a:p>
          <a:p>
            <a:pPr marL="609493" marR="0" lvl="1" indent="-231606" algn="l" defTabSz="1218987" rtl="0" eaLnBrk="1" fontAlgn="base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Transactions are verified through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“selective endorsement”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13" y="1148193"/>
            <a:ext cx="5827799" cy="5478279"/>
          </a:xfrm>
        </p:spPr>
        <p:txBody>
          <a:bodyPr>
            <a:normAutofit/>
          </a:bodyPr>
          <a:lstStyle/>
          <a:p>
            <a:pPr fontAlgn="base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Public </a:t>
            </a:r>
            <a:r>
              <a:rPr lang="en-US" sz="3200" dirty="0"/>
              <a:t>(</a:t>
            </a:r>
            <a:r>
              <a:rPr lang="en-US" sz="3200" noProof="1"/>
              <a:t>permissionless</a:t>
            </a:r>
            <a:r>
              <a:rPr lang="en-US" sz="3200" dirty="0"/>
              <a:t>) </a:t>
            </a:r>
          </a:p>
          <a:p>
            <a:pPr lvl="1" fontAlgn="base"/>
            <a:r>
              <a:rPr lang="en-US" sz="2800" dirty="0"/>
              <a:t>51% attack</a:t>
            </a:r>
          </a:p>
          <a:p>
            <a:pPr marL="682634" lvl="2" indent="0" fontAlgn="base">
              <a:buNone/>
            </a:pPr>
            <a:r>
              <a:rPr lang="en-US" sz="2600" dirty="0">
                <a:sym typeface="Wingdings" panose="05000000000000000000" pitchFamily="2" charset="2"/>
              </a:rPr>
              <a:t> revert transactions</a:t>
            </a:r>
          </a:p>
          <a:p>
            <a:pPr marL="682634" lvl="2" indent="0" fontAlgn="base">
              <a:buNone/>
            </a:pPr>
            <a:r>
              <a:rPr lang="en-US" sz="2600" dirty="0">
                <a:sym typeface="Wingdings" panose="05000000000000000000" pitchFamily="2" charset="2"/>
              </a:rPr>
              <a:t> double spending</a:t>
            </a:r>
            <a:endParaRPr lang="en-US" sz="2600" dirty="0"/>
          </a:p>
          <a:p>
            <a:pPr lvl="1" fontAlgn="base"/>
            <a:r>
              <a:rPr lang="en-US" sz="2800" dirty="0"/>
              <a:t>Sybil attack</a:t>
            </a:r>
          </a:p>
          <a:p>
            <a:pPr lvl="1" fontAlgn="base"/>
            <a:r>
              <a:rPr lang="en-US" sz="2800" dirty="0"/>
              <a:t>Denial of Service (</a:t>
            </a:r>
            <a:r>
              <a:rPr lang="en-US" sz="2800" noProof="1"/>
              <a:t>DoS</a:t>
            </a:r>
            <a:r>
              <a:rPr lang="en-US" sz="2800" dirty="0"/>
              <a:t>) attack / DDoS / spam transactions</a:t>
            </a:r>
          </a:p>
          <a:p>
            <a:pPr lvl="1" fontAlgn="base"/>
            <a:r>
              <a:rPr lang="en-US" sz="2800" dirty="0"/>
              <a:t>Network difficulty manipulation attack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and Private Blockchains</a:t>
            </a:r>
            <a:r>
              <a:rPr lang="bg-BG" dirty="0"/>
              <a:t>: </a:t>
            </a:r>
            <a:r>
              <a:rPr lang="en-US" dirty="0"/>
              <a:t>Security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5789612" y="1151121"/>
            <a:ext cx="6056400" cy="54782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lvl="0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Private </a:t>
            </a:r>
            <a:r>
              <a:rPr lang="en-US" sz="3200" dirty="0"/>
              <a:t>(permissioned)</a:t>
            </a:r>
          </a:p>
          <a:p>
            <a:pPr marL="609493" marR="0" lvl="1" indent="-231606" algn="l" defTabSz="1218987" rtl="0" eaLnBrk="1" fontAlgn="base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unauthorized member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e.g. though hacked server's credentials</a:t>
            </a:r>
          </a:p>
          <a:p>
            <a:pPr lvl="1" indent="-231606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Send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unauthorized </a:t>
            </a:r>
            <a:r>
              <a:rPr lang="en-US" sz="2800" dirty="0"/>
              <a:t>/ fake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transaction</a:t>
            </a:r>
            <a:r>
              <a:rPr lang="en-US" sz="2800" dirty="0"/>
              <a:t>, e.g. using hacked user</a:t>
            </a:r>
          </a:p>
          <a:p>
            <a:pPr marL="609493" marR="0" lvl="1" indent="-231606" algn="l" defTabSz="1218987" rtl="0" eaLnBrk="1" fontAlgn="base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2800" dirty="0"/>
              <a:t>Unauthorized data access / leak of confidential data</a:t>
            </a:r>
          </a:p>
          <a:p>
            <a:pPr marL="609493" marR="0" lvl="1" indent="-231606" algn="l" defTabSz="1218987" rtl="0" eaLnBrk="1" fontAlgn="base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en-US" sz="2800" dirty="0"/>
              <a:t>Consensus algorithm </a:t>
            </a:r>
            <a:r>
              <a:rPr lang="en-US" sz="2800" dirty="0" err="1"/>
              <a:t>atttacks</a:t>
            </a:r>
            <a:endParaRPr lang="en-US" sz="2800" dirty="0"/>
          </a:p>
          <a:p>
            <a:pPr marL="609493" marR="0" lvl="1" indent="-231606" algn="l" defTabSz="1218987" rtl="0" eaLnBrk="1" fontAlgn="base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25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protection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sensitive records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authentication</a:t>
            </a:r>
            <a:r>
              <a:rPr lang="en-US" dirty="0"/>
              <a:t> of the identity</a:t>
            </a:r>
          </a:p>
          <a:p>
            <a:r>
              <a:rPr lang="en-US" dirty="0"/>
              <a:t>Enhancing structural security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IoT devices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Securing</a:t>
            </a:r>
            <a:r>
              <a:rPr lang="en-US" dirty="0"/>
              <a:t> internal communications</a:t>
            </a:r>
          </a:p>
          <a:p>
            <a:r>
              <a:rPr lang="en-US" dirty="0"/>
              <a:t>Privacy and security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digital chats</a:t>
            </a:r>
          </a:p>
          <a:p>
            <a:r>
              <a:rPr lang="en-US" dirty="0"/>
              <a:t>Increase security on three fronts:</a:t>
            </a:r>
          </a:p>
          <a:p>
            <a:pPr lvl="1"/>
            <a:r>
              <a:rPr lang="en-US" dirty="0"/>
              <a:t>Prevention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identity theft</a:t>
            </a:r>
          </a:p>
          <a:p>
            <a:pPr lvl="1"/>
            <a:r>
              <a:rPr lang="en-US" dirty="0"/>
              <a:t>Protection against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tampering</a:t>
            </a:r>
          </a:p>
          <a:p>
            <a:pPr lvl="1"/>
            <a:r>
              <a:rPr lang="en-US" dirty="0"/>
              <a:t>Protection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critical infrastructure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Blockchain to Enforce Security</a:t>
            </a:r>
          </a:p>
        </p:txBody>
      </p:sp>
      <p:pic>
        <p:nvPicPr>
          <p:cNvPr id="4098" name="Picture 2" descr="C:\Users\pc1\Desktop\blockch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7412" y="3440529"/>
            <a:ext cx="4274696" cy="2750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223" y="478064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Client Side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03835" y="5631727"/>
            <a:ext cx="9257355" cy="692873"/>
          </a:xfrm>
        </p:spPr>
        <p:txBody>
          <a:bodyPr/>
          <a:lstStyle/>
          <a:p>
            <a:r>
              <a:rPr lang="en-US" dirty="0"/>
              <a:t>Cold Wallets, Exchanges, Threats</a:t>
            </a:r>
          </a:p>
        </p:txBody>
      </p:sp>
      <p:pic>
        <p:nvPicPr>
          <p:cNvPr id="1026" name="Picture 2" descr="C:\Users\pc1\Desktop\Current Presentation\6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0212" y="1143000"/>
            <a:ext cx="6096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>
            <a:normAutofit fontScale="92500"/>
          </a:bodyPr>
          <a:lstStyle/>
          <a:p>
            <a:r>
              <a:rPr lang="en-US" dirty="0"/>
              <a:t>Level of Security depends on:</a:t>
            </a:r>
          </a:p>
          <a:p>
            <a:pPr lvl="1"/>
            <a:r>
              <a:rPr lang="en-US" dirty="0"/>
              <a:t>Type of wallet</a:t>
            </a:r>
          </a:p>
          <a:p>
            <a:pPr lvl="1"/>
            <a:r>
              <a:rPr lang="en-US" dirty="0"/>
              <a:t>Method of Authentication Used</a:t>
            </a:r>
          </a:p>
          <a:p>
            <a:pPr lvl="1"/>
            <a:r>
              <a:rPr lang="en-US" dirty="0"/>
              <a:t>User’s behavior</a:t>
            </a:r>
          </a:p>
          <a:p>
            <a:r>
              <a:rPr lang="en-US" dirty="0"/>
              <a:t>Security issues:</a:t>
            </a:r>
          </a:p>
          <a:p>
            <a:pPr lvl="1"/>
            <a:r>
              <a:rPr lang="en-US" dirty="0">
                <a:solidFill>
                  <a:srgbClr val="F3BE60"/>
                </a:solidFill>
              </a:rPr>
              <a:t>Server-side</a:t>
            </a:r>
            <a:r>
              <a:rPr lang="en-US" dirty="0"/>
              <a:t> stored private and public keys</a:t>
            </a:r>
          </a:p>
          <a:p>
            <a:pPr lvl="1"/>
            <a:r>
              <a:rPr lang="en-US" dirty="0"/>
              <a:t>Prone to </a:t>
            </a:r>
            <a:r>
              <a:rPr lang="en-US" dirty="0">
                <a:solidFill>
                  <a:srgbClr val="F3BE60"/>
                </a:solidFill>
              </a:rPr>
              <a:t>hacker attacks</a:t>
            </a:r>
          </a:p>
          <a:p>
            <a:pPr lvl="1"/>
            <a:r>
              <a:rPr lang="en-US" dirty="0"/>
              <a:t>Exposition to </a:t>
            </a:r>
            <a:r>
              <a:rPr lang="en-US" dirty="0">
                <a:solidFill>
                  <a:srgbClr val="F3BE60"/>
                </a:solidFill>
              </a:rPr>
              <a:t>counterparty</a:t>
            </a:r>
            <a:r>
              <a:rPr lang="en-US" dirty="0"/>
              <a:t> risks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Level of Security</a:t>
            </a:r>
            <a:endParaRPr lang="bg-BG" dirty="0"/>
          </a:p>
        </p:txBody>
      </p:sp>
      <p:pic>
        <p:nvPicPr>
          <p:cNvPr id="1026" name="Picture 2" descr="C:\Users\pc1\Desktop\Secur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4412" y="1219200"/>
            <a:ext cx="5943600" cy="396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55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Relatively </a:t>
            </a:r>
            <a:r>
              <a:rPr lang="en-US" dirty="0">
                <a:solidFill>
                  <a:srgbClr val="F3BE60"/>
                </a:solidFill>
              </a:rPr>
              <a:t>high risk </a:t>
            </a:r>
            <a:r>
              <a:rPr lang="en-US" dirty="0"/>
              <a:t>of information being lost or stolen</a:t>
            </a:r>
          </a:p>
          <a:p>
            <a:r>
              <a:rPr lang="en-US" dirty="0"/>
              <a:t>Security may be </a:t>
            </a:r>
            <a:r>
              <a:rPr lang="en-US" dirty="0">
                <a:solidFill>
                  <a:srgbClr val="F3BE60"/>
                </a:solidFill>
              </a:rPr>
              <a:t>increased</a:t>
            </a:r>
            <a:r>
              <a:rPr lang="en-US" dirty="0"/>
              <a:t> through:</a:t>
            </a:r>
          </a:p>
          <a:p>
            <a:pPr lvl="1"/>
            <a:r>
              <a:rPr lang="en-US" dirty="0">
                <a:solidFill>
                  <a:srgbClr val="F3BE60"/>
                </a:solidFill>
              </a:rPr>
              <a:t>Screen lock</a:t>
            </a:r>
            <a:endParaRPr lang="en-US" dirty="0"/>
          </a:p>
          <a:p>
            <a:pPr lvl="1"/>
            <a:r>
              <a:rPr lang="en-US" dirty="0">
                <a:solidFill>
                  <a:srgbClr val="F3BE60"/>
                </a:solidFill>
              </a:rPr>
              <a:t>Applock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Phone </a:t>
            </a:r>
            <a:r>
              <a:rPr lang="en-US" dirty="0">
                <a:solidFill>
                  <a:srgbClr val="F3BE60"/>
                </a:solidFill>
              </a:rPr>
              <a:t>encryption</a:t>
            </a:r>
          </a:p>
          <a:p>
            <a:pPr lvl="1"/>
            <a:r>
              <a:rPr lang="en-US" dirty="0"/>
              <a:t>Phone </a:t>
            </a:r>
            <a:r>
              <a:rPr lang="en-US" dirty="0">
                <a:solidFill>
                  <a:srgbClr val="F3BE60"/>
                </a:solidFill>
              </a:rPr>
              <a:t>passwords</a:t>
            </a:r>
            <a:r>
              <a:rPr lang="en-US" dirty="0"/>
              <a:t> /</a:t>
            </a:r>
            <a:r>
              <a:rPr lang="en-US" dirty="0">
                <a:solidFill>
                  <a:srgbClr val="F3BE60"/>
                </a:solidFill>
              </a:rPr>
              <a:t/>
            </a:r>
            <a:br>
              <a:rPr lang="en-US" dirty="0">
                <a:solidFill>
                  <a:srgbClr val="F3BE60"/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PIN codes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Wallets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68" y="2819400"/>
            <a:ext cx="7068344" cy="347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566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>
            <a:normAutofit/>
          </a:bodyPr>
          <a:lstStyle/>
          <a:p>
            <a:r>
              <a:rPr lang="en-US" dirty="0"/>
              <a:t>Security depends on </a:t>
            </a:r>
            <a:r>
              <a:rPr lang="en-US" dirty="0">
                <a:solidFill>
                  <a:srgbClr val="F3BE60"/>
                </a:solidFill>
              </a:rPr>
              <a:t>behavior</a:t>
            </a:r>
            <a:r>
              <a:rPr lang="en-US" dirty="0"/>
              <a:t> of account owner</a:t>
            </a:r>
          </a:p>
          <a:p>
            <a:r>
              <a:rPr lang="en-US" dirty="0"/>
              <a:t>Visiting </a:t>
            </a:r>
            <a:r>
              <a:rPr lang="en-US" dirty="0">
                <a:solidFill>
                  <a:srgbClr val="F3BE60"/>
                </a:solidFill>
              </a:rPr>
              <a:t>untrusted web resources </a:t>
            </a:r>
          </a:p>
          <a:p>
            <a:r>
              <a:rPr lang="en-US" dirty="0"/>
              <a:t>Having a </a:t>
            </a:r>
            <a:r>
              <a:rPr lang="en-US" dirty="0">
                <a:solidFill>
                  <a:srgbClr val="F3BE60"/>
                </a:solidFill>
              </a:rPr>
              <a:t>designated device </a:t>
            </a:r>
            <a:r>
              <a:rPr lang="en-US" dirty="0"/>
              <a:t>solely for the use of the wallet greatly increases its security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Wallets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1600200"/>
            <a:ext cx="4419601" cy="4419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779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Vector of Attacks</a:t>
            </a:r>
          </a:p>
          <a:p>
            <a:pPr marL="446088" indent="-446088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Blockchain Network &amp;</a:t>
            </a:r>
            <a:br>
              <a:rPr lang="en-US" dirty="0"/>
            </a:br>
            <a:r>
              <a:rPr lang="en-US" dirty="0"/>
              <a:t>Consensus Security</a:t>
            </a:r>
          </a:p>
          <a:p>
            <a:pPr marL="446088" indent="-446088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Client Side Security &amp;</a:t>
            </a:r>
            <a:br>
              <a:rPr lang="en-US" dirty="0"/>
            </a:br>
            <a:r>
              <a:rPr lang="en-US" dirty="0"/>
              <a:t>Wallet Security</a:t>
            </a:r>
          </a:p>
          <a:p>
            <a:pPr marL="446088" indent="-446088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/>
              <a:t>Famous Blockchain</a:t>
            </a:r>
            <a:br>
              <a:rPr lang="en-US" dirty="0"/>
            </a:br>
            <a:r>
              <a:rPr lang="en-US" dirty="0"/>
              <a:t>Disasters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25885" y="4133272"/>
            <a:ext cx="2006727" cy="2006727"/>
          </a:xfrm>
          <a:prstGeom prst="rect">
            <a:avLst/>
          </a:prstGeom>
        </p:spPr>
      </p:pic>
      <p:pic>
        <p:nvPicPr>
          <p:cNvPr id="2050" name="Picture 2" descr="C:\Users\pc1\Desktop\iStock_000028716526_Medium-300x20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3612" y="3953933"/>
            <a:ext cx="4267200" cy="2370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18" name="Picture 2" descr="C:\Users\pc1\Desktop\Current Presentation\Sony1_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3612" y="1143001"/>
            <a:ext cx="4267199" cy="2450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3BE60"/>
                </a:solidFill>
              </a:rPr>
              <a:t>Paper wallet</a:t>
            </a:r>
          </a:p>
          <a:p>
            <a:r>
              <a:rPr lang="en-US" dirty="0">
                <a:solidFill>
                  <a:srgbClr val="F3BE60"/>
                </a:solidFill>
              </a:rPr>
              <a:t>Hardware wallet</a:t>
            </a:r>
          </a:p>
          <a:p>
            <a:r>
              <a:rPr lang="en-US" dirty="0"/>
              <a:t>Relatively high security</a:t>
            </a:r>
          </a:p>
          <a:p>
            <a:r>
              <a:rPr lang="en-US" dirty="0"/>
              <a:t>Stored offline</a:t>
            </a:r>
          </a:p>
          <a:p>
            <a:r>
              <a:rPr lang="en-US" dirty="0"/>
              <a:t>No other connections</a:t>
            </a:r>
          </a:p>
          <a:p>
            <a:r>
              <a:rPr lang="en-US" dirty="0"/>
              <a:t>Greatly reduces the risk</a:t>
            </a:r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Wallets (Cold Wallets)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066800"/>
            <a:ext cx="4876800" cy="2723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4114800"/>
            <a:ext cx="5029201" cy="2388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714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Wallet Security</a:t>
            </a:r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303212" y="1447800"/>
            <a:ext cx="35814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Verify your email</a:t>
            </a: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4265612" y="1447800"/>
            <a:ext cx="34290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Two-step verification</a:t>
            </a: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8151812" y="1447801"/>
            <a:ext cx="38100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Backup phase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5" name="Picture 2" descr="C:\Users\pc1\Desktop\768px-Email_Shiny_Icon.svg-57fd8b3a3df78c690f82ca9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412" y="2819400"/>
            <a:ext cx="2667000" cy="2667000"/>
          </a:xfrm>
          <a:prstGeom prst="rect">
            <a:avLst/>
          </a:prstGeom>
          <a:noFill/>
        </p:spPr>
      </p:pic>
      <p:pic>
        <p:nvPicPr>
          <p:cNvPr id="1027" name="Picture 3" descr="C:\Users\pc1\Desktop\Mobile-Smartphone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6612" y="2819400"/>
            <a:ext cx="2609089" cy="2609089"/>
          </a:xfrm>
          <a:prstGeom prst="rect">
            <a:avLst/>
          </a:prstGeom>
          <a:noFill/>
        </p:spPr>
      </p:pic>
      <p:pic>
        <p:nvPicPr>
          <p:cNvPr id="1028" name="Picture 4" descr="C:\Users\pc1\Desktop\1_03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2812" y="2362200"/>
            <a:ext cx="304800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898523"/>
            <a:ext cx="11804822" cy="59594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Careful with online services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amounts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Backup</a:t>
            </a:r>
            <a:r>
              <a:rPr lang="en-US" dirty="0"/>
              <a:t> wallet</a:t>
            </a:r>
          </a:p>
          <a:p>
            <a:pPr lvl="1"/>
            <a:r>
              <a:rPr lang="en-US" dirty="0"/>
              <a:t>Encrypt online backups</a:t>
            </a:r>
          </a:p>
          <a:p>
            <a:pPr lvl="1"/>
            <a:r>
              <a:rPr lang="en-US" dirty="0"/>
              <a:t>Use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</a:t>
            </a:r>
            <a:r>
              <a:rPr lang="en-US" dirty="0"/>
              <a:t> locations</a:t>
            </a:r>
          </a:p>
          <a:p>
            <a:pPr lvl="1"/>
            <a:r>
              <a:rPr lang="en-US" dirty="0"/>
              <a:t>Regular backups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Encrypt</a:t>
            </a:r>
            <a:r>
              <a:rPr lang="en-US" dirty="0"/>
              <a:t> your wallet</a:t>
            </a:r>
          </a:p>
          <a:p>
            <a:pPr lvl="1"/>
            <a:r>
              <a:rPr lang="en-US" dirty="0"/>
              <a:t>Never forget password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Strong password</a:t>
            </a:r>
          </a:p>
          <a:p>
            <a:r>
              <a:rPr lang="en-US" dirty="0"/>
              <a:t>Offline wallet for savings</a:t>
            </a:r>
          </a:p>
          <a:p>
            <a:r>
              <a:rPr lang="en-US" dirty="0"/>
              <a:t>Keep 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 to date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Multi-signature</a:t>
            </a:r>
          </a:p>
          <a:p>
            <a:r>
              <a:rPr lang="en-US" dirty="0"/>
              <a:t>Testament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950259"/>
          </a:xfrm>
        </p:spPr>
        <p:txBody>
          <a:bodyPr/>
          <a:lstStyle/>
          <a:p>
            <a:r>
              <a:rPr lang="en-US" dirty="0"/>
              <a:t>Securing Your Wallet</a:t>
            </a:r>
          </a:p>
        </p:txBody>
      </p:sp>
      <p:pic>
        <p:nvPicPr>
          <p:cNvPr id="2051" name="Picture 3" descr="C:\Users\pc1\Desktop\secure-your-ether-erc20-tokens-di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9412" y="1295400"/>
            <a:ext cx="7700210" cy="495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5751599" cy="55703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Keeping crypto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offline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Security</a:t>
            </a:r>
            <a:r>
              <a:rPr lang="en-US" dirty="0"/>
              <a:t> precaution</a:t>
            </a:r>
          </a:p>
          <a:p>
            <a:r>
              <a:rPr lang="en-US" dirty="0"/>
              <a:t>Dealing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 amounts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Exchange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instant withdrawal </a:t>
            </a:r>
            <a:r>
              <a:rPr lang="en-US" dirty="0"/>
              <a:t>feature</a:t>
            </a:r>
          </a:p>
          <a:p>
            <a:pPr lvl="1"/>
            <a:r>
              <a:rPr lang="en-US" dirty="0"/>
              <a:t>Minimize the possibility - stealing entire reserve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security breach</a:t>
            </a:r>
          </a:p>
          <a:p>
            <a:pPr lvl="1"/>
            <a:r>
              <a:rPr lang="en-US" dirty="0"/>
              <a:t>Amount</a:t>
            </a:r>
          </a:p>
          <a:p>
            <a:pPr lvl="2"/>
            <a:r>
              <a:rPr lang="en-US" dirty="0"/>
              <a:t>Keeping majority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cold storage</a:t>
            </a:r>
          </a:p>
          <a:p>
            <a:pPr lvl="2"/>
            <a:r>
              <a:rPr lang="en-US" dirty="0"/>
              <a:t>Cover anticipated withdrawals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kept on the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Storage</a:t>
            </a:r>
          </a:p>
        </p:txBody>
      </p:sp>
      <p:pic>
        <p:nvPicPr>
          <p:cNvPr id="1026" name="Picture 2" descr="C:\Users\pc1\Desktop\317b6435f22c410163f659c5956f33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8012" y="1066800"/>
            <a:ext cx="8337040" cy="518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0"/>
            <a:ext cx="11542799" cy="5943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Secret/private keys and/or backup seeds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 be lost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Written</a:t>
            </a:r>
            <a:r>
              <a:rPr lang="en-US" dirty="0"/>
              <a:t> on a piece of paper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Printed</a:t>
            </a:r>
            <a:r>
              <a:rPr lang="en-US" dirty="0"/>
              <a:t> on a piece of paper</a:t>
            </a:r>
          </a:p>
          <a:p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Laminated</a:t>
            </a:r>
            <a:r>
              <a:rPr lang="en-US" dirty="0"/>
              <a:t> paper</a:t>
            </a:r>
          </a:p>
          <a:p>
            <a:r>
              <a:rPr lang="en-US" dirty="0"/>
              <a:t>Engraved / etched/ ablated/ stamped on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piece of metal</a:t>
            </a:r>
          </a:p>
          <a:p>
            <a:r>
              <a:rPr lang="en-US" dirty="0"/>
              <a:t>On a computer</a:t>
            </a:r>
          </a:p>
          <a:p>
            <a:r>
              <a:rPr lang="en-US" dirty="0"/>
              <a:t>On CD, floppy disk, laserdisc, or mini-disc</a:t>
            </a:r>
          </a:p>
          <a:p>
            <a:r>
              <a:rPr lang="en-US" dirty="0"/>
              <a:t>On a flash drive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Deep cold storage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Storage Problems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7912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Generates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stores</a:t>
            </a:r>
            <a:r>
              <a:rPr lang="en-US" dirty="0"/>
              <a:t> private wallet keys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offline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Unsigned transactions </a:t>
            </a:r>
            <a:r>
              <a:rPr lang="en-US" dirty="0"/>
              <a:t>are generated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online</a:t>
            </a:r>
          </a:p>
          <a:p>
            <a:r>
              <a:rPr lang="en-US" dirty="0"/>
              <a:t>Transferred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offline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verification and signing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Signed transaction </a:t>
            </a:r>
            <a:r>
              <a:rPr lang="en-US" dirty="0"/>
              <a:t>is transferred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online</a:t>
            </a:r>
          </a:p>
          <a:p>
            <a:r>
              <a:rPr lang="en-US" dirty="0"/>
              <a:t>Funds managed offline in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Cold storage</a:t>
            </a:r>
          </a:p>
          <a:p>
            <a:pPr lvl="1"/>
            <a:r>
              <a:rPr lang="en-US" dirty="0"/>
              <a:t>Security precaution</a:t>
            </a:r>
          </a:p>
          <a:p>
            <a:pPr lvl="1"/>
            <a:r>
              <a:rPr lang="en-US" dirty="0"/>
              <a:t>Dealing with large amounts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Protected against online threats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Viruses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trojans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hackers</a:t>
            </a:r>
          </a:p>
          <a:p>
            <a:r>
              <a:rPr lang="en-US" dirty="0"/>
              <a:t>Similar to hardware wallets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Wallets</a:t>
            </a:r>
          </a:p>
        </p:txBody>
      </p:sp>
      <p:pic>
        <p:nvPicPr>
          <p:cNvPr id="11266" name="Picture 2" descr="C:\Users\pc1\Desktop\f9211888f576c12ebad2a3fb83a7d8b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4327" y="2743200"/>
            <a:ext cx="4352084" cy="3696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5294399" cy="557035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 password</a:t>
            </a:r>
          </a:p>
          <a:p>
            <a:r>
              <a:rPr lang="en-US" dirty="0"/>
              <a:t>Two-factor authentication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(2FA)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Diversify</a:t>
            </a:r>
            <a:r>
              <a:rPr lang="en-US" dirty="0"/>
              <a:t>: split your funds in several locations</a:t>
            </a:r>
          </a:p>
          <a:p>
            <a:r>
              <a:rPr lang="en-US" dirty="0"/>
              <a:t>Keep cryptocurrency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off the internet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Decentralized exchanges</a:t>
            </a:r>
          </a:p>
          <a:p>
            <a:pPr lvl="1"/>
            <a:r>
              <a:rPr lang="en-US" dirty="0"/>
              <a:t>Do not hold user’s funds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Cryptocurrencies</a:t>
            </a:r>
          </a:p>
        </p:txBody>
      </p:sp>
      <p:pic>
        <p:nvPicPr>
          <p:cNvPr id="12290" name="Picture 2" descr="C:\Users\pc1\Desktop\shutterstock_1058872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3411" y="1066800"/>
            <a:ext cx="6096001" cy="510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Time-based One-time Password (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TOTP</a:t>
            </a:r>
            <a:r>
              <a:rPr lang="en-GB" dirty="0"/>
              <a:t>)</a:t>
            </a:r>
          </a:p>
          <a:p>
            <a:pPr lvl="1"/>
            <a:r>
              <a:rPr lang="en-US" dirty="0">
                <a:solidFill>
                  <a:srgbClr val="F3BE60"/>
                </a:solidFill>
              </a:rPr>
              <a:t>Most commonly </a:t>
            </a:r>
            <a:r>
              <a:rPr lang="en-US" dirty="0"/>
              <a:t>used 2FA</a:t>
            </a:r>
          </a:p>
          <a:p>
            <a:pPr lvl="1"/>
            <a:r>
              <a:rPr lang="en-US" dirty="0">
                <a:solidFill>
                  <a:srgbClr val="F3BE60"/>
                </a:solidFill>
              </a:rPr>
              <a:t>One-time</a:t>
            </a:r>
            <a:r>
              <a:rPr lang="en-US" dirty="0"/>
              <a:t> generated code is entered</a:t>
            </a:r>
          </a:p>
          <a:p>
            <a:pPr lvl="1"/>
            <a:r>
              <a:rPr lang="en-US" dirty="0"/>
              <a:t>Identity verified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share</a:t>
            </a:r>
            <a:r>
              <a:rPr lang="en-US" dirty="0">
                <a:solidFill>
                  <a:srgbClr val="F3BE60"/>
                </a:solidFill>
              </a:rPr>
              <a:t>d secret</a:t>
            </a:r>
            <a:endParaRPr lang="en-US" dirty="0"/>
          </a:p>
          <a:p>
            <a:pPr lvl="1"/>
            <a:r>
              <a:rPr lang="en-US" dirty="0">
                <a:solidFill>
                  <a:srgbClr val="F3BE60"/>
                </a:solidFill>
              </a:rPr>
              <a:t>Same hash (HMAC) </a:t>
            </a:r>
            <a:r>
              <a:rPr lang="en-US" dirty="0"/>
              <a:t>generated by the two sides</a:t>
            </a:r>
          </a:p>
          <a:p>
            <a:pPr lvl="1"/>
            <a:r>
              <a:rPr lang="en-US" dirty="0"/>
              <a:t>Secret can be </a:t>
            </a:r>
            <a:r>
              <a:rPr lang="en-US" dirty="0">
                <a:solidFill>
                  <a:srgbClr val="F3BE60"/>
                </a:solidFill>
              </a:rPr>
              <a:t>exposed</a:t>
            </a:r>
            <a:r>
              <a:rPr lang="en-US" dirty="0"/>
              <a:t> during the registration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Factor Authentication (2FA)</a:t>
            </a:r>
            <a:endParaRPr lang="bg-BG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70612" y="1143000"/>
            <a:ext cx="57515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/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Universal Second Factor (</a:t>
            </a:r>
            <a:r>
              <a:rPr kumimoji="0" lang="en-GB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U2F</a:t>
            </a:r>
            <a:r>
              <a:rPr kumimoji="0" lang="en-GB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3BE60"/>
                </a:solidFill>
              </a:rPr>
              <a:t>No shared secret</a:t>
            </a:r>
            <a:endParaRPr lang="en-US" sz="3200" dirty="0"/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/>
              <a:t>Public key cryptography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/>
              <a:t>Server knows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/>
              <a:t>User knows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/>
              <a:t>No confidential databases stored by the server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/>
              <a:t>Potential attacks against </a:t>
            </a:r>
            <a:r>
              <a:rPr lang="en-US" sz="3200" dirty="0">
                <a:solidFill>
                  <a:srgbClr val="F3BE60"/>
                </a:solidFill>
              </a:rPr>
              <a:t>individual users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4637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Factor Authentication: TOTP Scheme</a:t>
            </a:r>
            <a:endParaRPr lang="bg-B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" y="1143000"/>
            <a:ext cx="10814865" cy="5216354"/>
          </a:xfrm>
        </p:spPr>
      </p:pic>
    </p:spTree>
    <p:extLst>
      <p:ext uri="{BB962C8B-B14F-4D97-AF65-F5344CB8AC3E}">
        <p14:creationId xmlns:p14="http://schemas.microsoft.com/office/powerpoint/2010/main" val="1398764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4" y="1143000"/>
            <a:ext cx="11358878" cy="52544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Factor Authentication: U2F Scheme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0539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856F-1008-4C46-A515-30E017A5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306456"/>
            <a:ext cx="10363200" cy="838200"/>
          </a:xfrm>
        </p:spPr>
        <p:txBody>
          <a:bodyPr/>
          <a:lstStyle/>
          <a:p>
            <a:r>
              <a:rPr lang="en-US" dirty="0"/>
              <a:t>Vector of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C609E-0836-4251-9D2E-989F0AF73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200072"/>
            <a:ext cx="10363200" cy="1365365"/>
          </a:xfrm>
        </p:spPr>
        <p:txBody>
          <a:bodyPr/>
          <a:lstStyle/>
          <a:p>
            <a:r>
              <a:rPr lang="en-US" dirty="0"/>
              <a:t>Cryptography, Blockchain Networks, Consensus, Wallets, Scam, Smart Contracts</a:t>
            </a:r>
          </a:p>
        </p:txBody>
      </p:sp>
      <p:pic>
        <p:nvPicPr>
          <p:cNvPr id="2051" name="Picture 3" descr="C:\Users\pc1\Desktop\Biometric-Data1.j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2" y="1087584"/>
            <a:ext cx="7772400" cy="3067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0137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dirty="0"/>
              <a:t>Bitcoin miner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malware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Stolen</a:t>
            </a:r>
            <a:r>
              <a:rPr lang="en-US" dirty="0"/>
              <a:t> value stores</a:t>
            </a:r>
          </a:p>
          <a:p>
            <a:r>
              <a:rPr lang="en-US" dirty="0"/>
              <a:t>Transfer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trojans</a:t>
            </a:r>
          </a:p>
          <a:p>
            <a:r>
              <a:rPr lang="en-US" dirty="0"/>
              <a:t>Implementation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weaknesses</a:t>
            </a:r>
          </a:p>
          <a:p>
            <a:r>
              <a:rPr lang="en-US" dirty="0"/>
              <a:t>Known plaintext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crib attacks</a:t>
            </a:r>
          </a:p>
          <a:p>
            <a:r>
              <a:rPr lang="en-US" dirty="0"/>
              <a:t>Weak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SHA-256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Sites</a:t>
            </a:r>
            <a:r>
              <a:rPr lang="en-US" dirty="0"/>
              <a:t> get hacked</a:t>
            </a:r>
          </a:p>
          <a:p>
            <a:r>
              <a:rPr lang="en-US" dirty="0"/>
              <a:t>Large, public blockchains are inherently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more secure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Threats</a:t>
            </a:r>
          </a:p>
        </p:txBody>
      </p:sp>
      <p:pic>
        <p:nvPicPr>
          <p:cNvPr id="5122" name="Picture 2" descr="C:\Users\pc1\Desktop\waterma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9612" y="1143000"/>
            <a:ext cx="6253162" cy="4343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E7AA1A-50CC-4DC2-9F40-3062EF973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876800"/>
            <a:ext cx="10363200" cy="820600"/>
          </a:xfrm>
        </p:spPr>
        <p:txBody>
          <a:bodyPr/>
          <a:lstStyle/>
          <a:p>
            <a:r>
              <a:rPr lang="en-US" dirty="0"/>
              <a:t>Server-Side Security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079941-C962-4E5E-BD50-9A5C8A668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Store Private Keys on the Server!</a:t>
            </a:r>
          </a:p>
        </p:txBody>
      </p:sp>
      <p:pic>
        <p:nvPicPr>
          <p:cNvPr id="1026" name="Picture 2" descr="Свързано изображение">
            <a:extLst>
              <a:ext uri="{FF2B5EF4-FFF2-40B4-BE49-F238E27FC236}">
                <a16:creationId xmlns:a16="http://schemas.microsoft.com/office/drawing/2014/main" id="{CEE89C84-2101-4B6A-88EE-BC8BAD94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1160600"/>
            <a:ext cx="5791198" cy="33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37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7FFDD-121C-4A2F-9F73-A11897A58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A15C-E0AF-4B11-B95C-E866E0A3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your server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might be hacked </a:t>
            </a:r>
            <a:r>
              <a:rPr lang="en-US" dirty="0"/>
              <a:t>soon or later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External </a:t>
            </a:r>
            <a:r>
              <a:rPr lang="en-US" dirty="0"/>
              <a:t>attack: hackers, exploits in third party components, etc.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Internal</a:t>
            </a:r>
            <a:r>
              <a:rPr lang="en-US" dirty="0"/>
              <a:t> attack: developers and admins already have access</a:t>
            </a:r>
          </a:p>
          <a:p>
            <a:r>
              <a:rPr lang="en-US" dirty="0"/>
              <a:t>Design the system so that hacker cannot steal money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Cold wallet </a:t>
            </a:r>
            <a:r>
              <a:rPr lang="en-US" dirty="0">
                <a:sym typeface="Wingdings" panose="05000000000000000000" pitchFamily="2" charset="2"/>
              </a:rPr>
              <a:t> holds most of the crypto-assets (e.g. &gt; 99%)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Hot wallet </a:t>
            </a:r>
            <a:r>
              <a:rPr lang="en-US" dirty="0">
                <a:sym typeface="Wingdings" panose="05000000000000000000" pitchFamily="2" charset="2"/>
              </a:rPr>
              <a:t> holds operational funds (e.g. &lt; 1%)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multi-signature</a:t>
            </a:r>
            <a:r>
              <a:rPr lang="en-US" dirty="0">
                <a:sym typeface="Wingdings" panose="05000000000000000000" pitchFamily="2" charset="2"/>
              </a:rPr>
              <a:t> schemes to send payments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smart contracts </a:t>
            </a:r>
            <a:r>
              <a:rPr lang="en-US" dirty="0">
                <a:sym typeface="Wingdings" panose="05000000000000000000" pitchFamily="2" charset="2"/>
              </a:rPr>
              <a:t>to collect payments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sign them offline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B67C7-52BB-4FB1-B07D-25274733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Security for Crypto Projects</a:t>
            </a:r>
          </a:p>
        </p:txBody>
      </p:sp>
    </p:spTree>
    <p:extLst>
      <p:ext uri="{BB962C8B-B14F-4D97-AF65-F5344CB8AC3E}">
        <p14:creationId xmlns:p14="http://schemas.microsoft.com/office/powerpoint/2010/main" val="13197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D8757-1917-46A5-917B-7F3B081E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D9FCD-FB44-43C5-B4B9-0516737F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server-side component holds the server wallet's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</a:p>
          <a:p>
            <a:pPr lvl="1"/>
            <a:r>
              <a:rPr lang="en-US" dirty="0"/>
              <a:t>The server wallet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holds all the funds </a:t>
            </a:r>
            <a:r>
              <a:rPr lang="en-US" dirty="0"/>
              <a:t>for the entire system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Very bad idea</a:t>
            </a:r>
            <a:r>
              <a:rPr lang="en-US" sz="4000" dirty="0"/>
              <a:t>!</a:t>
            </a:r>
          </a:p>
          <a:p>
            <a:pPr>
              <a:spcBef>
                <a:spcPts val="1800"/>
              </a:spcBef>
            </a:pPr>
            <a:r>
              <a:rPr lang="en-US" dirty="0"/>
              <a:t>Hacker / developer / admin takes the key</a:t>
            </a:r>
          </a:p>
          <a:p>
            <a:pPr lvl="1"/>
            <a:r>
              <a:rPr lang="en-US" dirty="0"/>
              <a:t>All funds controlled by the key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theft</a:t>
            </a:r>
          </a:p>
          <a:p>
            <a:pPr>
              <a:spcBef>
                <a:spcPts val="1800"/>
              </a:spcBef>
            </a:pPr>
            <a:r>
              <a:rPr lang="en-US" dirty="0"/>
              <a:t>Example: </a:t>
            </a:r>
            <a:r>
              <a:rPr lang="en-US" dirty="0">
                <a:hlinkClick r:id="rId2"/>
              </a:rPr>
              <a:t>CoinCheck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FD0CA9-3958-47F0-A61B-1C130C61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Security: Bad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1AFF3-9AA9-4EDE-BF4C-A9E1A3F0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2" y="3915478"/>
            <a:ext cx="2286000" cy="23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8BA509-37E4-4E4A-A185-2A0BB509F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6E3B-AE3D-461A-BF49-C8AD20225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A server-side component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limited power private key</a:t>
            </a:r>
          </a:p>
          <a:p>
            <a:pPr lvl="1"/>
            <a:r>
              <a:rPr lang="en-US" dirty="0"/>
              <a:t>The associated address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balance</a:t>
            </a:r>
            <a:r>
              <a:rPr lang="en-US" dirty="0"/>
              <a:t> (to pay the gas price)</a:t>
            </a:r>
          </a:p>
          <a:p>
            <a:pPr lvl="1"/>
            <a:r>
              <a:rPr lang="en-US" dirty="0"/>
              <a:t>It can prepare &amp; sign transactions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further processing</a:t>
            </a:r>
          </a:p>
          <a:p>
            <a:pPr lvl="1"/>
            <a:r>
              <a:rPr lang="en-US" dirty="0"/>
              <a:t>Prepared transactions hold proof coming from the client-side</a:t>
            </a:r>
          </a:p>
          <a:p>
            <a:r>
              <a:rPr lang="en-US" dirty="0"/>
              <a:t>A few other machines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verify</a:t>
            </a:r>
            <a:r>
              <a:rPr lang="en-US" dirty="0"/>
              <a:t> the prepared transactions</a:t>
            </a:r>
          </a:p>
          <a:p>
            <a:pPr lvl="1"/>
            <a:r>
              <a:rPr lang="en-US" dirty="0"/>
              <a:t>Then multi-signatures are created with hardware wallets</a:t>
            </a:r>
          </a:p>
          <a:p>
            <a:r>
              <a:rPr lang="en-US" dirty="0"/>
              <a:t>If the hacker / developer / admin takes the key</a:t>
            </a:r>
          </a:p>
          <a:p>
            <a:pPr lvl="1"/>
            <a:r>
              <a:rPr lang="en-US" dirty="0"/>
              <a:t>Funds cannot be theft, only fake transaction can be created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2E23AA-095F-4B47-9AC4-301AF90D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Security: Good Practice</a:t>
            </a:r>
          </a:p>
        </p:txBody>
      </p:sp>
      <p:pic>
        <p:nvPicPr>
          <p:cNvPr id="3074" name="Picture 2" descr="Свързано изображение">
            <a:extLst>
              <a:ext uri="{FF2B5EF4-FFF2-40B4-BE49-F238E27FC236}">
                <a16:creationId xmlns:a16="http://schemas.microsoft.com/office/drawing/2014/main" id="{033182EE-AC7C-4FB8-B00A-D129538D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12" y="4343400"/>
            <a:ext cx="1480229" cy="14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33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FB745D-47E1-421F-B496-AB3FA6EC5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30745-A1A1-455E-BBB5-438FC5F7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Multi-signature wallets</a:t>
            </a:r>
          </a:p>
          <a:p>
            <a:pPr lvl="1"/>
            <a:r>
              <a:rPr lang="en-US" dirty="0"/>
              <a:t>To sign a transaction,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signatures </a:t>
            </a:r>
            <a:r>
              <a:rPr lang="en-US" dirty="0"/>
              <a:t>are required</a:t>
            </a:r>
          </a:p>
          <a:p>
            <a:pPr lvl="1"/>
            <a:r>
              <a:rPr lang="en-US" dirty="0"/>
              <a:t>First signature created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server-side</a:t>
            </a:r>
            <a:endParaRPr lang="en-US" dirty="0"/>
          </a:p>
          <a:p>
            <a:pPr lvl="1"/>
            <a:r>
              <a:rPr lang="en-US" dirty="0"/>
              <a:t>Second signature, created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 side</a:t>
            </a:r>
            <a:endParaRPr lang="en-US" dirty="0"/>
          </a:p>
          <a:p>
            <a:r>
              <a:rPr lang="en-US" dirty="0"/>
              <a:t>To send a transaction, both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server + client should cooperate</a:t>
            </a:r>
          </a:p>
          <a:p>
            <a:pPr lvl="1"/>
            <a:r>
              <a:rPr lang="en-US" dirty="0"/>
              <a:t>Hackers need to hack the server + the client in the same time</a:t>
            </a:r>
          </a:p>
          <a:p>
            <a:r>
              <a:rPr lang="en-US" dirty="0"/>
              <a:t>Implementation in Bitcoin:</a:t>
            </a:r>
          </a:p>
          <a:p>
            <a:pPr lvl="1"/>
            <a:r>
              <a:rPr lang="en-US" dirty="0">
                <a:hlinkClick r:id="rId2"/>
              </a:rPr>
              <a:t>BIP-45 - Deterministic P2SH Multisignature Wallets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2039C1-55E9-4862-BD17-A9DDE027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Multi-Signature Wallets</a:t>
            </a:r>
          </a:p>
        </p:txBody>
      </p:sp>
    </p:spTree>
    <p:extLst>
      <p:ext uri="{BB962C8B-B14F-4D97-AF65-F5344CB8AC3E}">
        <p14:creationId xmlns:p14="http://schemas.microsoft.com/office/powerpoint/2010/main" val="25162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424136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Famous Blockchain Disasters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257801"/>
            <a:ext cx="10815551" cy="1365365"/>
          </a:xfrm>
        </p:spPr>
        <p:txBody>
          <a:bodyPr/>
          <a:lstStyle/>
          <a:p>
            <a:r>
              <a:rPr lang="en-US" dirty="0"/>
              <a:t>The DAO Hack, Parity Hacks, Tether Token Hack, Bitcoin Gold Scam, etc.</a:t>
            </a:r>
          </a:p>
        </p:txBody>
      </p:sp>
      <p:pic>
        <p:nvPicPr>
          <p:cNvPr id="3074" name="Picture 2" descr="C:\Users\pc1\Desktop\hack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1431" y="1295400"/>
            <a:ext cx="5396056" cy="2823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0"/>
            <a:ext cx="11542799" cy="5943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Decentralized Autonomous Organization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Codify</a:t>
            </a:r>
            <a:r>
              <a:rPr lang="en-US" dirty="0"/>
              <a:t> the rules and decision making apparatus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Eliminating</a:t>
            </a:r>
            <a:r>
              <a:rPr lang="en-US" dirty="0"/>
              <a:t> the need for documents and people in governing</a:t>
            </a:r>
          </a:p>
          <a:p>
            <a:r>
              <a:rPr lang="en-US" dirty="0"/>
              <a:t>Here’s how it works:</a:t>
            </a:r>
          </a:p>
          <a:p>
            <a:pPr lvl="1"/>
            <a:r>
              <a:rPr lang="en-US" dirty="0"/>
              <a:t>Run the organization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smart contracts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funding period</a:t>
            </a:r>
          </a:p>
          <a:p>
            <a:pPr lvl="2"/>
            <a:r>
              <a:rPr lang="en-US" dirty="0"/>
              <a:t>After ICO, the DAO begins to operate</a:t>
            </a:r>
          </a:p>
          <a:p>
            <a:pPr lvl="1"/>
            <a:r>
              <a:rPr lang="en-US" dirty="0"/>
              <a:t>Make proposals to the DAO </a:t>
            </a:r>
          </a:p>
          <a:p>
            <a:pPr lvl="2"/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spend the money</a:t>
            </a:r>
          </a:p>
          <a:p>
            <a:pPr lvl="2"/>
            <a:r>
              <a:rPr lang="en-US" dirty="0"/>
              <a:t>People with tokens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vote</a:t>
            </a:r>
            <a:r>
              <a:rPr lang="en-US" dirty="0"/>
              <a:t> to approve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proposals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DAO Hack</a:t>
            </a:r>
          </a:p>
        </p:txBody>
      </p:sp>
      <p:pic>
        <p:nvPicPr>
          <p:cNvPr id="2051" name="Picture 3" descr="C:\Users\pc1\Desktop\20170618040008!The-dao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6612" y="2819400"/>
            <a:ext cx="3352800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Call the 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splitDAO()</a:t>
            </a:r>
            <a:endParaRPr lang="en-US" dirty="0"/>
          </a:p>
          <a:p>
            <a:r>
              <a:rPr lang="en-US" dirty="0"/>
              <a:t>Member will supply some of their own code with the transaction</a:t>
            </a:r>
          </a:p>
          <a:p>
            <a:r>
              <a:rPr lang="en-US" dirty="0"/>
              <a:t>Code tell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DAO code</a:t>
            </a:r>
            <a:r>
              <a:rPr lang="en-US" dirty="0"/>
              <a:t> how to transfer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coin</a:t>
            </a:r>
          </a:p>
          <a:p>
            <a:r>
              <a:rPr lang="en-US" dirty="0"/>
              <a:t>Ethereum code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recursive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splitDAO() </a:t>
            </a:r>
            <a:r>
              <a:rPr lang="en-US" dirty="0"/>
              <a:t>is called</a:t>
            </a:r>
          </a:p>
          <a:p>
            <a:pPr lvl="1"/>
            <a:r>
              <a:rPr lang="en-US" dirty="0"/>
              <a:t>Call the recipients code to transfer Ethereum coin</a:t>
            </a:r>
          </a:p>
          <a:p>
            <a:pPr lvl="1"/>
            <a:r>
              <a:rPr lang="en-US" dirty="0"/>
              <a:t>Recipients code will call splitDAO() again before finishing</a:t>
            </a:r>
          </a:p>
          <a:p>
            <a:pPr lvl="1"/>
            <a:r>
              <a:rPr lang="en-US" dirty="0"/>
              <a:t>Process repeat itself</a:t>
            </a:r>
          </a:p>
          <a:p>
            <a:pPr lvl="1"/>
            <a:r>
              <a:rPr lang="en-US" dirty="0"/>
              <a:t>Calling splitDAO() again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calls the hacker's code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calls splitDAO()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calls the hacker's code and so on </a:t>
            </a:r>
          </a:p>
          <a:p>
            <a:pPr lvl="1"/>
            <a:r>
              <a:rPr lang="en-US" dirty="0"/>
              <a:t>Continue endlessly until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drains</a:t>
            </a:r>
            <a:r>
              <a:rPr lang="en-US" dirty="0"/>
              <a:t> all of TheDAO's coin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DAO Hack Explanation 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1"/>
            <a:ext cx="11804822" cy="29717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Parity wallet offers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options </a:t>
            </a:r>
            <a:r>
              <a:rPr lang="en-US" dirty="0"/>
              <a:t>to store tokens and Ether</a:t>
            </a:r>
          </a:p>
          <a:p>
            <a:r>
              <a:rPr lang="en-US" dirty="0"/>
              <a:t>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public/private key-pairs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Smart contracts </a:t>
            </a:r>
            <a:r>
              <a:rPr lang="en-US" dirty="0"/>
              <a:t>which manage assets </a:t>
            </a:r>
          </a:p>
          <a:p>
            <a:r>
              <a:rPr lang="en-US" dirty="0"/>
              <a:t>Wallets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controlled by code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Multi-signature wallets </a:t>
            </a:r>
            <a:r>
              <a:rPr lang="en-US" dirty="0"/>
              <a:t>- allow for transaction logging, withdrawal limits, and rule-sets for signatures required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950259"/>
          </a:xfrm>
        </p:spPr>
        <p:txBody>
          <a:bodyPr/>
          <a:lstStyle/>
          <a:p>
            <a:r>
              <a:rPr lang="en-US" dirty="0"/>
              <a:t>Parity Wallet</a:t>
            </a:r>
          </a:p>
        </p:txBody>
      </p:sp>
      <p:pic>
        <p:nvPicPr>
          <p:cNvPr id="1026" name="Picture 2" descr="C:\Users\pc1\Desktop\accounts-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3412" y="4030292"/>
            <a:ext cx="8458200" cy="2512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26ED9A-CFAD-46F2-82FE-42EC8385D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2A94-7C75-4485-BEBF-3698C0F1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1114177"/>
            <a:ext cx="116951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ECDSA attacks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2"/>
              </a:rPr>
              <a:t>Reused / unsafe random in signatures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Random generator attacks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hlinkClick r:id="rId4"/>
              </a:rPr>
              <a:t>Collision attacks</a:t>
            </a:r>
            <a:r>
              <a:rPr lang="en-US" dirty="0"/>
              <a:t> (hash function attacks)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5"/>
              </a:rPr>
              <a:t>Side-channel attacks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E.g. analyze the CPU power consumption</a:t>
            </a:r>
          </a:p>
          <a:p>
            <a:pPr>
              <a:lnSpc>
                <a:spcPct val="110000"/>
              </a:lnSpc>
            </a:pPr>
            <a:r>
              <a:rPr lang="en-US" dirty="0"/>
              <a:t>Brute force attack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(BFA)</a:t>
            </a:r>
            <a:r>
              <a:rPr lang="en-US" dirty="0"/>
              <a:t> to find a key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hlinkClick r:id="rId6"/>
              </a:rPr>
              <a:t>Quantum computing</a:t>
            </a:r>
            <a:r>
              <a:rPr lang="en-US" dirty="0"/>
              <a:t> attacks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ECDSA is not quantum-resistant!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1175AE-955D-43C5-AE66-38D79537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Attack the Cryptography</a:t>
            </a:r>
          </a:p>
        </p:txBody>
      </p:sp>
      <p:pic>
        <p:nvPicPr>
          <p:cNvPr id="3074" name="Picture 2" descr="C:\Users\pc1\Desktop\Cryptography-Old-and-New-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18412" y="3923144"/>
            <a:ext cx="3956836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Резултат с изображение за attack crypto">
            <a:extLst>
              <a:ext uri="{FF2B5EF4-FFF2-40B4-BE49-F238E27FC236}">
                <a16:creationId xmlns:a16="http://schemas.microsoft.com/office/drawing/2014/main" id="{9BE0D794-3626-46BE-A97F-26ACE27F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1295400"/>
            <a:ext cx="3956836" cy="2327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5446799" cy="3116079"/>
          </a:xfrm>
        </p:spPr>
        <p:txBody>
          <a:bodyPr>
            <a:normAutofit/>
          </a:bodyPr>
          <a:lstStyle/>
          <a:p>
            <a:r>
              <a:rPr lang="en-US" dirty="0"/>
              <a:t>Attacker First Transaction </a:t>
            </a:r>
          </a:p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3600" dirty="0"/>
              <a:t> - just pass on the owner array to the multiowned and the limit to daylimit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Parity Multisig Hack Wallet Explanation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A55766-33F9-4D04-99DE-4CCF2ED62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2" y="4267200"/>
            <a:ext cx="5562600" cy="19193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initWallet(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address[]</a:t>
            </a:r>
            <a:r>
              <a:rPr lang="en-US" dirty="0"/>
              <a:t> _owners,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uint</a:t>
            </a:r>
            <a:r>
              <a:rPr lang="en-US" dirty="0"/>
              <a:t> _required,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uint</a:t>
            </a:r>
            <a:r>
              <a:rPr lang="en-US" dirty="0"/>
              <a:t> _daylimit) { </a:t>
            </a:r>
            <a:br>
              <a:rPr lang="en-US" dirty="0"/>
            </a:br>
            <a:r>
              <a:rPr lang="en-US" dirty="0"/>
              <a:t>    initDaylimit(_daylimit); </a:t>
            </a:r>
            <a:br>
              <a:rPr lang="en-US" dirty="0"/>
            </a:br>
            <a:r>
              <a:rPr lang="en-US" dirty="0"/>
              <a:t>    initMultiowned(_owners, _required); 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55766-33F9-4D04-99DE-4CCF2ED62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2" y="3581400"/>
            <a:ext cx="5640387" cy="26580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() payable {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  if</a:t>
            </a:r>
            <a:r>
              <a:rPr lang="en-US" dirty="0"/>
              <a:t> (msg.value &gt; 0) {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Deposit(</a:t>
            </a:r>
            <a:r>
              <a:rPr lang="en-US" dirty="0" err="1"/>
              <a:t>msg.sender</a:t>
            </a:r>
            <a:r>
              <a:rPr lang="en-US" dirty="0"/>
              <a:t>, msg.value);</a:t>
            </a:r>
          </a:p>
          <a:p>
            <a:r>
              <a:rPr lang="en-US" dirty="0"/>
              <a:t>    }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else if </a:t>
            </a:r>
            <a:r>
              <a:rPr lang="en-US" dirty="0"/>
              <a:t>(msg.data.length &gt; 0) {</a:t>
            </a:r>
          </a:p>
          <a:p>
            <a:r>
              <a:rPr lang="en-US" dirty="0"/>
              <a:t>        _walletLibrary.delegatecall(</a:t>
            </a:r>
            <a:r>
              <a:rPr lang="en-US" dirty="0" err="1"/>
              <a:t>msg.data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6323012" y="1143001"/>
            <a:ext cx="5638800" cy="990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Attacker Second Transaction 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>
            <a:normAutofit/>
          </a:bodyPr>
          <a:lstStyle/>
          <a:p>
            <a:r>
              <a:rPr lang="en-US" dirty="0"/>
              <a:t>Not extracting the constructor logic into the library contract altogether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Not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delegatecall</a:t>
            </a:r>
            <a:r>
              <a:rPr lang="en-US" dirty="0"/>
              <a:t> as a catch-all forwarding mechanism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/>
              <a:t>First Parity Multisig Hack Wallet Solution</a:t>
            </a:r>
          </a:p>
        </p:txBody>
      </p:sp>
      <p:pic>
        <p:nvPicPr>
          <p:cNvPr id="4098" name="Picture 2" descr="C:\Users\pc1\Desktop\asdasdas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1012" y="1143000"/>
            <a:ext cx="6373812" cy="4495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1"/>
            <a:ext cx="6665999" cy="3886199"/>
          </a:xfrm>
        </p:spPr>
        <p:txBody>
          <a:bodyPr>
            <a:normAutofit/>
          </a:bodyPr>
          <a:lstStyle/>
          <a:p>
            <a:r>
              <a:rPr lang="en-US" dirty="0"/>
              <a:t>Parity’s multisig wallet </a:t>
            </a:r>
          </a:p>
          <a:p>
            <a:pPr lvl="1"/>
            <a:r>
              <a:rPr lang="en-US" dirty="0"/>
              <a:t>Lightweight contract </a:t>
            </a:r>
          </a:p>
          <a:p>
            <a:pPr lvl="1"/>
            <a:r>
              <a:rPr lang="en-US" dirty="0"/>
              <a:t>“Library” - all other parity’s multisig wallets depend on this contract </a:t>
            </a:r>
          </a:p>
          <a:p>
            <a:pPr lvl="1"/>
            <a:r>
              <a:rPr lang="en-US" dirty="0"/>
              <a:t>Done to reduce gas usage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 Parity Multisig Hack Wallet Explanation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A55766-33F9-4D04-99DE-4CCF2ED62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" y="5181600"/>
            <a:ext cx="11277600" cy="13653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2800" dirty="0"/>
              <a:t> kill(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sz="2800" dirty="0"/>
              <a:t> _to)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onlymanyowners</a:t>
            </a:r>
            <a:r>
              <a:rPr lang="en-US" sz="2800" dirty="0"/>
              <a:t>(sha3(</a:t>
            </a:r>
            <a:r>
              <a:rPr lang="en-US" sz="2800" dirty="0" err="1"/>
              <a:t>msg.data</a:t>
            </a:r>
            <a:r>
              <a:rPr lang="en-US" sz="2800" dirty="0"/>
              <a:t>)) external {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suicide</a:t>
            </a:r>
            <a:r>
              <a:rPr lang="en-US" sz="2800" dirty="0"/>
              <a:t>(_to);</a:t>
            </a:r>
            <a:br>
              <a:rPr lang="en-US" sz="2800" dirty="0"/>
            </a:br>
            <a:r>
              <a:rPr lang="en-US" sz="2800" dirty="0"/>
              <a:t>}</a:t>
            </a:r>
          </a:p>
        </p:txBody>
      </p:sp>
      <p:pic>
        <p:nvPicPr>
          <p:cNvPr id="3074" name="Picture 2" descr="C:\Users\pc1\Desktop\asdasdas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412" y="1219200"/>
            <a:ext cx="5243512" cy="3344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1"/>
            <a:ext cx="5827799" cy="58070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Payment and shipment </a:t>
            </a:r>
            <a:r>
              <a:rPr lang="en-US" dirty="0"/>
              <a:t>startup </a:t>
            </a:r>
          </a:p>
          <a:p>
            <a:r>
              <a:rPr lang="en-US" dirty="0"/>
              <a:t>Ethereum address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compromised</a:t>
            </a:r>
          </a:p>
          <a:p>
            <a:r>
              <a:rPr lang="en-US" dirty="0"/>
              <a:t>Raised $7.3 million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Hacker changed the address</a:t>
            </a:r>
          </a:p>
          <a:p>
            <a:r>
              <a:rPr lang="en-US" dirty="0"/>
              <a:t>Raising amount of stolen funds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$7 million to $10 million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CoinDash ICO Hack</a:t>
            </a:r>
          </a:p>
        </p:txBody>
      </p:sp>
      <p:pic>
        <p:nvPicPr>
          <p:cNvPr id="6146" name="Picture 2" descr="C:\Users\pc1\Desktop\coindash-728x5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3412" y="1143000"/>
            <a:ext cx="6248400" cy="4914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1"/>
            <a:ext cx="5294399" cy="58070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Compromised</a:t>
            </a:r>
          </a:p>
          <a:p>
            <a:pPr lvl="1"/>
            <a:r>
              <a:rPr lang="en-US" dirty="0"/>
              <a:t>Website</a:t>
            </a:r>
          </a:p>
          <a:p>
            <a:pPr lvl="1"/>
            <a:r>
              <a:rPr lang="en-US" dirty="0"/>
              <a:t>Mailing lists </a:t>
            </a:r>
          </a:p>
          <a:p>
            <a:pPr lvl="1"/>
            <a:r>
              <a:rPr lang="en-US" dirty="0"/>
              <a:t>Administrator account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Fake token pre-sale</a:t>
            </a:r>
          </a:p>
          <a:p>
            <a:r>
              <a:rPr lang="en-US" dirty="0"/>
              <a:t>Defrauding potential investors of more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1,500 ethers</a:t>
            </a:r>
          </a:p>
          <a:p>
            <a:r>
              <a:rPr lang="en-US" dirty="0"/>
              <a:t>The hijacked accounts promised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 return on investment</a:t>
            </a:r>
          </a:p>
          <a:p>
            <a:r>
              <a:rPr lang="en-US" dirty="0"/>
              <a:t>Funds were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recovered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Enigma Project Scam</a:t>
            </a:r>
          </a:p>
        </p:txBody>
      </p:sp>
      <p:pic>
        <p:nvPicPr>
          <p:cNvPr id="7170" name="Picture 2" descr="C:\Users\pc1\Desktop\enigma-2-728x46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9612" y="1066800"/>
            <a:ext cx="6096000" cy="510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1"/>
            <a:ext cx="5751599" cy="58070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Dollar-pegged cryptocurrency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Tether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$30+ million </a:t>
            </a:r>
            <a:r>
              <a:rPr lang="en-US" dirty="0"/>
              <a:t>was stolen from the U.S</a:t>
            </a:r>
          </a:p>
          <a:p>
            <a:r>
              <a:rPr lang="en-US" dirty="0"/>
              <a:t>Tokens were taken from their virtual treasury </a:t>
            </a:r>
          </a:p>
          <a:p>
            <a:r>
              <a:rPr lang="en-US" dirty="0"/>
              <a:t>Sent to an unknown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 address</a:t>
            </a:r>
          </a:p>
          <a:p>
            <a:r>
              <a:rPr lang="en-US" dirty="0"/>
              <a:t>Company moved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blacklist</a:t>
            </a:r>
            <a:r>
              <a:rPr lang="en-US" dirty="0"/>
              <a:t> the tokens stolen through an update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Omni protocol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Tether Token Hack</a:t>
            </a:r>
          </a:p>
        </p:txBody>
      </p:sp>
      <p:pic>
        <p:nvPicPr>
          <p:cNvPr id="8194" name="Picture 2" descr="C:\Users\pc1\Desktop\tether-728x5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4412" y="914400"/>
            <a:ext cx="5791200" cy="525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838200"/>
            <a:ext cx="6284999" cy="588327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Wallets drained</a:t>
            </a:r>
          </a:p>
          <a:p>
            <a:r>
              <a:rPr lang="en-US" dirty="0"/>
              <a:t>Website’s operators </a:t>
            </a:r>
          </a:p>
          <a:p>
            <a:pPr lvl="1"/>
            <a:r>
              <a:rPr lang="en-US" dirty="0"/>
              <a:t>Stole $3+ million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 gold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litecoin</a:t>
            </a:r>
          </a:p>
          <a:p>
            <a:pPr lvl="1"/>
            <a:r>
              <a:rPr lang="en-US" dirty="0"/>
              <a:t>No relationship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 gold’s development team</a:t>
            </a:r>
          </a:p>
          <a:p>
            <a:pPr lvl="1"/>
            <a:r>
              <a:rPr lang="en-US" dirty="0"/>
              <a:t>Initially claimed the site was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hacked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Wiped his GitHub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Ceased responding </a:t>
            </a:r>
            <a:r>
              <a:rPr lang="en-US" dirty="0"/>
              <a:t>to users on Slack channel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874059"/>
          </a:xfrm>
        </p:spPr>
        <p:txBody>
          <a:bodyPr>
            <a:normAutofit/>
          </a:bodyPr>
          <a:lstStyle/>
          <a:p>
            <a:r>
              <a:rPr lang="en-US" dirty="0"/>
              <a:t>Bitcoin Gold Scam?</a:t>
            </a:r>
          </a:p>
        </p:txBody>
      </p:sp>
      <p:pic>
        <p:nvPicPr>
          <p:cNvPr id="10244" name="Picture 4" descr="C:\Users\pc1\Desktop\BitcoinGoldsc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412" y="1295400"/>
            <a:ext cx="5486400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1"/>
            <a:ext cx="4608599" cy="5807076"/>
          </a:xfrm>
        </p:spPr>
        <p:txBody>
          <a:bodyPr>
            <a:normAutofit/>
          </a:bodyPr>
          <a:lstStyle/>
          <a:p>
            <a:r>
              <a:rPr lang="en-US" dirty="0"/>
              <a:t>NiceHash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cryptocurrency mining marketplace </a:t>
            </a:r>
          </a:p>
          <a:p>
            <a:r>
              <a:rPr lang="en-US" dirty="0"/>
              <a:t>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4,700</a:t>
            </a:r>
            <a:r>
              <a:rPr lang="en-US" dirty="0"/>
              <a:t> bitcoin stolen</a:t>
            </a:r>
          </a:p>
          <a:p>
            <a:r>
              <a:rPr lang="en-US" dirty="0"/>
              <a:t>Employee’s computer 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compromised</a:t>
            </a:r>
          </a:p>
          <a:p>
            <a:r>
              <a:rPr lang="en-US" dirty="0"/>
              <a:t>Perpetrator gain access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 bitcoin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NiceHash Market Breach</a:t>
            </a:r>
          </a:p>
        </p:txBody>
      </p:sp>
      <p:pic>
        <p:nvPicPr>
          <p:cNvPr id="9218" name="Picture 2" descr="C:\Users\pc1\Desktop\nicehash-728x48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0012" y="1066800"/>
            <a:ext cx="6629400" cy="502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F2ADA-F5E3-4E7E-BD46-A62C6FD87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78061-D3F3-4C7B-A8D7-A3FAABDDB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Japanese exchange </a:t>
            </a:r>
            <a:r>
              <a:rPr lang="en-US" dirty="0" err="1"/>
              <a:t>Coincheck</a:t>
            </a:r>
            <a:r>
              <a:rPr lang="en-US" dirty="0"/>
              <a:t> was hacked in Jan 2018</a:t>
            </a:r>
          </a:p>
          <a:p>
            <a:pPr lvl="1"/>
            <a:r>
              <a:rPr lang="en-US" dirty="0">
                <a:hlinkClick r:id="rId2"/>
              </a:rPr>
              <a:t>http://fortune.com/2018/01/31/coincheck-hack-how/</a:t>
            </a:r>
            <a:endParaRPr lang="en-US" dirty="0"/>
          </a:p>
          <a:p>
            <a:pPr lvl="1"/>
            <a:r>
              <a:rPr lang="en-US" dirty="0"/>
              <a:t>Nearly $500 million stolen</a:t>
            </a:r>
          </a:p>
          <a:p>
            <a:r>
              <a:rPr lang="en-US" dirty="0"/>
              <a:t>All assets were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hot wallet</a:t>
            </a:r>
            <a:r>
              <a:rPr lang="en-US" dirty="0"/>
              <a:t> (connected to Internet machine)</a:t>
            </a:r>
          </a:p>
          <a:p>
            <a:r>
              <a:rPr lang="en-US" dirty="0"/>
              <a:t>No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multi-signature </a:t>
            </a:r>
            <a:r>
              <a:rPr lang="en-US" dirty="0"/>
              <a:t>was used for the hacked hot wallet</a:t>
            </a:r>
          </a:p>
          <a:p>
            <a:pPr lvl="1"/>
            <a:r>
              <a:rPr lang="en-US" dirty="0"/>
              <a:t>Just steal the private key and transfer the assets to </a:t>
            </a:r>
            <a:r>
              <a:rPr lang="en-US"/>
              <a:t>hacker's </a:t>
            </a:r>
            <a:r>
              <a:rPr lang="en-US" smtClean="0"/>
              <a:t>address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F08717-FAB6-4E67-AC75-DCD2FBA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Coincheck</a:t>
            </a:r>
            <a:r>
              <a:rPr lang="en-US" dirty="0"/>
              <a:t> Exchange Hack</a:t>
            </a:r>
          </a:p>
        </p:txBody>
      </p:sp>
    </p:spTree>
    <p:extLst>
      <p:ext uri="{BB962C8B-B14F-4D97-AF65-F5344CB8AC3E}">
        <p14:creationId xmlns:p14="http://schemas.microsoft.com/office/powerpoint/2010/main" val="2090558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724401"/>
            <a:ext cx="10815551" cy="7619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/>
              <a:t>Smart Contract </a:t>
            </a:r>
            <a:r>
              <a:rPr lang="en-US" dirty="0"/>
              <a:t>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31812" y="5410201"/>
            <a:ext cx="11201400" cy="1447800"/>
          </a:xfrm>
        </p:spPr>
        <p:txBody>
          <a:bodyPr/>
          <a:lstStyle/>
          <a:p>
            <a:r>
              <a:rPr lang="en-US" dirty="0"/>
              <a:t>Security Recommendations, </a:t>
            </a:r>
            <a:br>
              <a:rPr lang="en-US" dirty="0"/>
            </a:br>
            <a:r>
              <a:rPr lang="en-US" dirty="0"/>
              <a:t>Known Attacks, Security Tools</a:t>
            </a:r>
          </a:p>
        </p:txBody>
      </p:sp>
      <p:pic>
        <p:nvPicPr>
          <p:cNvPr id="7170" name="Picture 2" descr="C:\Users\pc1\Desktop\Current Presentation\images (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2612" y="838200"/>
            <a:ext cx="5638800" cy="3738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26ED9A-CFAD-46F2-82FE-42EC8385D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2A94-7C75-4485-BEBF-3698C0F1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0933199" cy="55703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Networking attacks</a:t>
            </a:r>
          </a:p>
          <a:p>
            <a:pPr lvl="1">
              <a:defRPr/>
            </a:pPr>
            <a:r>
              <a:rPr lang="en-US" dirty="0">
                <a:hlinkClick r:id="rId2"/>
              </a:rPr>
              <a:t>Eclipse attacks</a:t>
            </a:r>
            <a:r>
              <a:rPr lang="en-US" dirty="0"/>
              <a:t> / </a:t>
            </a:r>
            <a:r>
              <a:rPr lang="en-US" dirty="0">
                <a:hlinkClick r:id="rId3"/>
              </a:rPr>
              <a:t>Sybil attacks</a:t>
            </a:r>
            <a:endParaRPr lang="en-US" dirty="0"/>
          </a:p>
          <a:p>
            <a:pPr lvl="1"/>
            <a:r>
              <a:rPr lang="en-US" dirty="0"/>
              <a:t>Denial of Service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(DoS) </a:t>
            </a:r>
            <a:r>
              <a:rPr lang="en-US" dirty="0"/>
              <a:t>attacks</a:t>
            </a:r>
          </a:p>
          <a:p>
            <a:pPr lvl="1"/>
            <a:r>
              <a:rPr lang="en-US" dirty="0">
                <a:hlinkClick r:id="rId4"/>
              </a:rPr>
              <a:t>Timejacking</a:t>
            </a:r>
            <a:r>
              <a:rPr lang="en-US" dirty="0"/>
              <a:t> attacks</a:t>
            </a:r>
          </a:p>
          <a:p>
            <a:r>
              <a:rPr lang="en-US" dirty="0"/>
              <a:t>Consensus algorithm attacks</a:t>
            </a:r>
          </a:p>
          <a:p>
            <a:pPr lvl="1"/>
            <a:r>
              <a:rPr lang="en-US" dirty="0">
                <a:hlinkClick r:id="rId5"/>
              </a:rPr>
              <a:t>51% attack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double-spending</a:t>
            </a:r>
          </a:p>
          <a:p>
            <a:r>
              <a:rPr lang="en-US" dirty="0"/>
              <a:t>Transaction </a:t>
            </a:r>
            <a:r>
              <a:rPr lang="en-US" dirty="0">
                <a:hlinkClick r:id="rId6"/>
              </a:rPr>
              <a:t>replay attack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1175AE-955D-43C5-AE66-38D79537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Attack the Blockchain Network</a:t>
            </a:r>
          </a:p>
        </p:txBody>
      </p:sp>
      <p:pic>
        <p:nvPicPr>
          <p:cNvPr id="4098" name="Picture 2" descr="C:\Users\pc1\Desktop\anonymous-2755365_128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2212" y="3731776"/>
            <a:ext cx="3886200" cy="2592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2DB7E-B285-40D0-A567-7C5ABA634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2890" y="1103744"/>
            <a:ext cx="308484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0"/>
            <a:ext cx="6208799" cy="5807077"/>
          </a:xfrm>
        </p:spPr>
        <p:txBody>
          <a:bodyPr>
            <a:normAutofit fontScale="92500"/>
          </a:bodyPr>
          <a:lstStyle/>
          <a:p>
            <a:r>
              <a:rPr lang="en-US" dirty="0"/>
              <a:t>“Everyone here is a target for attack.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 paranoid</a:t>
            </a:r>
            <a:r>
              <a:rPr lang="en-US" dirty="0"/>
              <a:t>.” Martin Swende (Ethereum Foundation security lead)</a:t>
            </a:r>
          </a:p>
          <a:p>
            <a:r>
              <a:rPr lang="en-US" dirty="0"/>
              <a:t>Ethereum's virtual machine has been improved </a:t>
            </a:r>
          </a:p>
          <a:p>
            <a:r>
              <a:rPr lang="en-US" dirty="0"/>
              <a:t>Formal verification has been added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 proofs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Solidity</a:t>
            </a:r>
            <a:r>
              <a:rPr lang="en-US" dirty="0"/>
              <a:t> has matured</a:t>
            </a:r>
          </a:p>
          <a:p>
            <a:pPr lvl="2"/>
            <a:r>
              <a:rPr lang="en-US" dirty="0"/>
              <a:t>Many mistakes are corrected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 Security</a:t>
            </a:r>
          </a:p>
        </p:txBody>
      </p:sp>
      <p:pic>
        <p:nvPicPr>
          <p:cNvPr id="2052" name="Picture 4" descr="C:\Users\pc1\Desktop\Current Presentation\Etherum-and-Smart-Contrac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2012" y="1143000"/>
            <a:ext cx="6246813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Smart contract programming 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engineering mindset </a:t>
            </a:r>
          </a:p>
          <a:p>
            <a:r>
              <a:rPr lang="en-US" dirty="0"/>
              <a:t>The cost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failure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</a:t>
            </a:r>
          </a:p>
          <a:p>
            <a:r>
              <a:rPr lang="en-US" dirty="0"/>
              <a:t>Change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difficult</a:t>
            </a:r>
            <a:r>
              <a:rPr lang="en-US" dirty="0"/>
              <a:t> - similar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hardware programming </a:t>
            </a:r>
          </a:p>
          <a:p>
            <a:r>
              <a:rPr lang="en-US" dirty="0"/>
              <a:t>New philosophy of development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 Security (2)</a:t>
            </a:r>
          </a:p>
        </p:txBody>
      </p:sp>
      <p:pic>
        <p:nvPicPr>
          <p:cNvPr id="1026" name="Picture 2" descr="C:\Users\pc1\Desktop\Current Presentation\smart-contrac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4412" y="1600200"/>
            <a:ext cx="5943600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0"/>
            <a:ext cx="6132599" cy="580707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Prepare</a:t>
            </a:r>
            <a:r>
              <a:rPr lang="en-US" dirty="0"/>
              <a:t> for failure</a:t>
            </a:r>
          </a:p>
          <a:p>
            <a:r>
              <a:rPr lang="en-US" dirty="0"/>
              <a:t>Rollout carefully</a:t>
            </a:r>
          </a:p>
          <a:p>
            <a:r>
              <a:rPr lang="en-US" dirty="0"/>
              <a:t>Keep contracts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simple</a:t>
            </a:r>
          </a:p>
          <a:p>
            <a:r>
              <a:rPr lang="en-US" dirty="0"/>
              <a:t>Stay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 to date</a:t>
            </a:r>
          </a:p>
          <a:p>
            <a:r>
              <a:rPr lang="en-US" dirty="0"/>
              <a:t>Be aware of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properties</a:t>
            </a:r>
          </a:p>
          <a:p>
            <a:r>
              <a:rPr lang="en-US" dirty="0"/>
              <a:t>Fundamental Tradeoffs: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Simplicity</a:t>
            </a:r>
            <a:r>
              <a:rPr lang="en-US" dirty="0"/>
              <a:t> versus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Complexity</a:t>
            </a:r>
            <a:r>
              <a:rPr lang="en-US" dirty="0"/>
              <a:t> cases</a:t>
            </a:r>
          </a:p>
          <a:p>
            <a:pPr lvl="1"/>
            <a:r>
              <a:rPr lang="en-US" dirty="0"/>
              <a:t>Rigid versus Upgradeable</a:t>
            </a:r>
          </a:p>
          <a:p>
            <a:pPr lvl="1"/>
            <a:r>
              <a:rPr lang="en-US" dirty="0"/>
              <a:t>Monolithic versus Modular</a:t>
            </a:r>
          </a:p>
          <a:p>
            <a:pPr lvl="1"/>
            <a:r>
              <a:rPr lang="en-US" dirty="0"/>
              <a:t>Duplication versus Reuse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3" y="40341"/>
            <a:ext cx="9906000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Contracts Best Practices General Philosophy</a:t>
            </a:r>
          </a:p>
        </p:txBody>
      </p:sp>
      <p:pic>
        <p:nvPicPr>
          <p:cNvPr id="3074" name="Picture 2" descr="C:\Users\pc1\Desktop\0_-MmHiO6higWzLXh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5580" y="1295400"/>
            <a:ext cx="5789864" cy="464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838200"/>
            <a:ext cx="11804822" cy="60197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Specifications and Rollout Plans</a:t>
            </a:r>
          </a:p>
          <a:p>
            <a:pPr lvl="1"/>
            <a:r>
              <a:rPr lang="en-US" dirty="0"/>
              <a:t> Understand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system is intended to do</a:t>
            </a:r>
          </a:p>
          <a:p>
            <a:r>
              <a:rPr lang="en-US" dirty="0"/>
              <a:t>Status</a:t>
            </a:r>
          </a:p>
          <a:p>
            <a:pPr lvl="1"/>
            <a:r>
              <a:rPr lang="en-US" dirty="0"/>
              <a:t>Compiler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versions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Flags</a:t>
            </a:r>
          </a:p>
          <a:p>
            <a:r>
              <a:rPr lang="en-US" dirty="0"/>
              <a:t>Known Issues</a:t>
            </a:r>
          </a:p>
          <a:p>
            <a:pPr lvl="1"/>
            <a:r>
              <a:rPr lang="en-US" dirty="0"/>
              <a:t>Key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risks</a:t>
            </a:r>
            <a:r>
              <a:rPr lang="en-US" dirty="0"/>
              <a:t> with contract</a:t>
            </a:r>
          </a:p>
          <a:p>
            <a:pPr lvl="1"/>
            <a:r>
              <a:rPr lang="en-US" dirty="0"/>
              <a:t>Known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bugs/limitations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 </a:t>
            </a:r>
          </a:p>
          <a:p>
            <a:r>
              <a:rPr lang="en-US" dirty="0"/>
              <a:t>Procedures</a:t>
            </a:r>
          </a:p>
          <a:p>
            <a:pPr lvl="1"/>
            <a:r>
              <a:rPr lang="en-US" dirty="0"/>
              <a:t>In case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dirty="0"/>
              <a:t> is discovered</a:t>
            </a:r>
          </a:p>
          <a:p>
            <a:r>
              <a:rPr lang="en-US" dirty="0"/>
              <a:t>Contact 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797859"/>
          </a:xfrm>
        </p:spPr>
        <p:txBody>
          <a:bodyPr>
            <a:normAutofit/>
          </a:bodyPr>
          <a:lstStyle/>
          <a:p>
            <a:r>
              <a:rPr lang="en-US" dirty="0"/>
              <a:t>Proper Documentations and Procedures</a:t>
            </a:r>
          </a:p>
        </p:txBody>
      </p:sp>
      <p:pic>
        <p:nvPicPr>
          <p:cNvPr id="4098" name="Picture 2" descr="C:\Users\pc1\Desktop\contrac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9412" y="1828799"/>
            <a:ext cx="7696200" cy="4638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762000"/>
            <a:ext cx="4227599" cy="5943600"/>
          </a:xfrm>
        </p:spPr>
        <p:txBody>
          <a:bodyPr>
            <a:normAutofit/>
          </a:bodyPr>
          <a:lstStyle/>
          <a:p>
            <a:r>
              <a:rPr lang="en-US" dirty="0"/>
              <a:t>Static Analysis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Manticore</a:t>
            </a:r>
            <a:r>
              <a:rPr lang="en-US" dirty="0"/>
              <a:t> </a:t>
            </a:r>
          </a:p>
          <a:p>
            <a:pPr lvl="1"/>
            <a:r>
              <a:rPr lang="en-US" dirty="0">
                <a:hlinkClick r:id="rId3"/>
              </a:rPr>
              <a:t>Mythril</a:t>
            </a:r>
            <a:r>
              <a:rPr lang="en-US" dirty="0"/>
              <a:t> </a:t>
            </a:r>
          </a:p>
          <a:p>
            <a:pPr lvl="1"/>
            <a:r>
              <a:rPr lang="en-US" dirty="0">
                <a:hlinkClick r:id="rId4"/>
              </a:rPr>
              <a:t>Oyente</a:t>
            </a:r>
            <a:r>
              <a:rPr lang="en-US" dirty="0"/>
              <a:t> </a:t>
            </a:r>
          </a:p>
          <a:p>
            <a:pPr lvl="1"/>
            <a:r>
              <a:rPr lang="en-US" dirty="0">
                <a:hlinkClick r:id="rId5"/>
              </a:rPr>
              <a:t>Solgraph</a:t>
            </a:r>
            <a:r>
              <a:rPr lang="en-US" dirty="0"/>
              <a:t>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797859"/>
          </a:xfrm>
        </p:spPr>
        <p:txBody>
          <a:bodyPr/>
          <a:lstStyle/>
          <a:p>
            <a:r>
              <a:rPr lang="en-US" dirty="0"/>
              <a:t>Smart Contracts Security Tools</a:t>
            </a:r>
          </a:p>
        </p:txBody>
      </p:sp>
      <p:pic>
        <p:nvPicPr>
          <p:cNvPr id="6146" name="Picture 2" descr="C:\Users\pc1\Desktop\Security1new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5412" y="1447800"/>
            <a:ext cx="5334000" cy="4511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227012" y="4343400"/>
            <a:ext cx="4227599" cy="2209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Coverage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7"/>
              </a:rPr>
              <a:t>solidity-coverage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3884612" y="762000"/>
            <a:ext cx="4227599" cy="3276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Linters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8"/>
              </a:rPr>
              <a:t>Solcheck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	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9"/>
              </a:rPr>
              <a:t>Solint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0"/>
              </a:rPr>
              <a:t>Solium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1"/>
              </a:rPr>
              <a:t>Solhint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official Ethereum blog: </a:t>
            </a:r>
            <a:r>
              <a:rPr lang="en-US" dirty="0">
                <a:hlinkClick r:id="rId2"/>
              </a:rPr>
              <a:t>Ethereum Blog</a:t>
            </a:r>
            <a:endParaRPr lang="en-US" dirty="0"/>
          </a:p>
          <a:p>
            <a:r>
              <a:rPr lang="en-US" dirty="0"/>
              <a:t>All blog posts that are tagged Security: </a:t>
            </a:r>
            <a:r>
              <a:rPr lang="en-US" dirty="0">
                <a:hlinkClick r:id="rId3"/>
              </a:rPr>
              <a:t>Ethereum Blog - Security only</a:t>
            </a:r>
            <a:endParaRPr lang="en-US" dirty="0"/>
          </a:p>
          <a:p>
            <a:r>
              <a:rPr lang="en-US" dirty="0"/>
              <a:t>Chat rooms: </a:t>
            </a:r>
          </a:p>
          <a:p>
            <a:pPr lvl="1"/>
            <a:r>
              <a:rPr lang="en-US" dirty="0">
                <a:hlinkClick r:id="rId4"/>
              </a:rPr>
              <a:t>Ethereum Gitter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Solidity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Go-Ethereum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CPP-Ethereum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Research</a:t>
            </a:r>
            <a:endParaRPr lang="en-US" dirty="0"/>
          </a:p>
          <a:p>
            <a:r>
              <a:rPr lang="en-US" dirty="0" err="1">
                <a:hlinkClick r:id="rId9"/>
              </a:rPr>
              <a:t>Reddit</a:t>
            </a:r>
            <a:endParaRPr lang="en-US" dirty="0"/>
          </a:p>
          <a:p>
            <a:r>
              <a:rPr lang="en-US" dirty="0"/>
              <a:t>Ethereum Stats: </a:t>
            </a:r>
            <a:r>
              <a:rPr lang="en-US" dirty="0">
                <a:hlinkClick r:id="rId10"/>
              </a:rPr>
              <a:t>Network Stats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 Security Notifications</a:t>
            </a:r>
          </a:p>
        </p:txBody>
      </p:sp>
      <p:pic>
        <p:nvPicPr>
          <p:cNvPr id="5122" name="Picture 2" descr="C:\Users\pc1\Desktop\Current Presentation\Smart_contracts_ethereu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84612" y="2286000"/>
            <a:ext cx="8151813" cy="3819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6361199" cy="565467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Disclaimer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Overview</a:t>
            </a:r>
            <a:r>
              <a:rPr lang="en-US" dirty="0"/>
              <a:t> of the audit and nice features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Attacks</a:t>
            </a:r>
            <a:r>
              <a:rPr lang="en-US" dirty="0"/>
              <a:t> made to the contract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Critical</a:t>
            </a:r>
            <a:r>
              <a:rPr lang="en-US" dirty="0"/>
              <a:t> vulnerabilities found in the contract</a:t>
            </a:r>
          </a:p>
          <a:p>
            <a:r>
              <a:rPr lang="en-US" dirty="0"/>
              <a:t>Medium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vulnerabilities</a:t>
            </a:r>
            <a:r>
              <a:rPr lang="en-US" dirty="0"/>
              <a:t> found in the contract</a:t>
            </a:r>
          </a:p>
          <a:p>
            <a:r>
              <a:rPr lang="en-US" dirty="0"/>
              <a:t>Low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severity</a:t>
            </a:r>
            <a:r>
              <a:rPr lang="en-US" dirty="0"/>
              <a:t> vulnerabilities found</a:t>
            </a:r>
          </a:p>
          <a:p>
            <a:r>
              <a:rPr lang="en-US" dirty="0"/>
              <a:t>Line by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comments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Summary</a:t>
            </a:r>
            <a:r>
              <a:rPr lang="en-US" dirty="0"/>
              <a:t> of the audit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Smart Contract Audit</a:t>
            </a:r>
          </a:p>
        </p:txBody>
      </p:sp>
      <p:pic>
        <p:nvPicPr>
          <p:cNvPr id="7170" name="Picture 2" descr="C:\Users\pc1\Desktop\audi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7812" y="1295400"/>
            <a:ext cx="5278660" cy="495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648201"/>
            <a:ext cx="10815551" cy="7619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410201"/>
            <a:ext cx="10815551" cy="685800"/>
          </a:xfrm>
        </p:spPr>
        <p:txBody>
          <a:bodyPr/>
          <a:lstStyle/>
          <a:p>
            <a:r>
              <a:rPr lang="en-US" dirty="0"/>
              <a:t>Formal Verification of Smart Contracts</a:t>
            </a: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4646613" y="61722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https://securify.ch/</a:t>
            </a:r>
            <a:r>
              <a:rPr lang="en-US" sz="2800" dirty="0"/>
              <a:t> </a:t>
            </a:r>
            <a:endParaRPr lang="bg-BG" sz="2800" dirty="0"/>
          </a:p>
        </p:txBody>
      </p:sp>
      <p:pic>
        <p:nvPicPr>
          <p:cNvPr id="4" name="Picture 2" descr="C:\Users\pc1\Desktop\213asds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8812" y="1676400"/>
            <a:ext cx="5863455" cy="2662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998412" cy="55703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Invoke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transfer</a:t>
            </a:r>
            <a:r>
              <a:rPr lang="en-US" dirty="0"/>
              <a:t>(address a, uint v) method </a:t>
            </a:r>
          </a:p>
          <a:p>
            <a:r>
              <a:rPr lang="en-US" dirty="0"/>
              <a:t>Transfer 1 GNT to address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0xabcabcabcabcabcabcabcabcabcabcabcabcabca </a:t>
            </a:r>
            <a:r>
              <a:rPr lang="en-US" dirty="0"/>
              <a:t>needs to include 3 pieces of data:</a:t>
            </a:r>
          </a:p>
          <a:p>
            <a:pPr lvl="1"/>
            <a:r>
              <a:rPr lang="en-US" dirty="0"/>
              <a:t>Method id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bytes</a:t>
            </a:r>
            <a:r>
              <a:rPr lang="en-US" dirty="0"/>
              <a:t>: a9059cbb</a:t>
            </a:r>
          </a:p>
          <a:p>
            <a:pPr lvl="1"/>
            <a:r>
              <a:rPr lang="en-US" dirty="0"/>
              <a:t>Destination address (20 bytes) with leading zeros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 bytes</a:t>
            </a:r>
            <a:r>
              <a:rPr lang="en-US" dirty="0"/>
              <a:t>: 000000000000000000000000abcabcabcabcabcabcabcabcabcabcabcabcabca</a:t>
            </a:r>
          </a:p>
          <a:p>
            <a:pPr lvl="1"/>
            <a:r>
              <a:rPr lang="en-US" dirty="0"/>
              <a:t>Value to transfer (1 * 10¹⁸ GNT)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 bytes</a:t>
            </a:r>
            <a:r>
              <a:rPr lang="en-US" dirty="0"/>
              <a:t>: 0000000000000000000000000000000000000000000000000de0b6b3a7640000</a:t>
            </a:r>
          </a:p>
          <a:p>
            <a:r>
              <a:rPr lang="en-US" dirty="0"/>
              <a:t>Full transaction 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a9059cbb</a:t>
            </a:r>
            <a:r>
              <a:rPr lang="en-US" dirty="0"/>
              <a:t>000000000000000000000000abcabcabcabcabcabcabcabcabcabcabcabcabca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0000000000000000000000000000000000000000000000000de0b6b3a7640000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ERC20 Short Attack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/>
              <a:t>Construct Attack</a:t>
            </a:r>
          </a:p>
          <a:p>
            <a:r>
              <a:rPr lang="en-US" dirty="0"/>
              <a:t>Have 1,000 tokens </a:t>
            </a:r>
          </a:p>
          <a:p>
            <a:r>
              <a:rPr lang="en-US" dirty="0"/>
              <a:t>Would like 256,000</a:t>
            </a:r>
          </a:p>
          <a:p>
            <a:r>
              <a:rPr lang="en-US" dirty="0"/>
              <a:t>Generate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address </a:t>
            </a:r>
            <a:r>
              <a:rPr lang="en-US" dirty="0"/>
              <a:t>with a trailing 0 (256 tries)</a:t>
            </a:r>
          </a:p>
          <a:p>
            <a:r>
              <a:rPr lang="en-US" dirty="0"/>
              <a:t>Find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exchange wallet </a:t>
            </a:r>
            <a:r>
              <a:rPr lang="en-US" dirty="0"/>
              <a:t>with 256,000 tokens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</a:t>
            </a:r>
            <a:r>
              <a:rPr lang="en-US" dirty="0"/>
              <a:t> 1,000 tokens to this wallet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/>
              <a:t>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withdrawal</a:t>
            </a:r>
            <a:r>
              <a:rPr lang="en-US" dirty="0"/>
              <a:t> of 1,000 tokens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ERC20 Short Attack (2)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6399212" y="1143000"/>
            <a:ext cx="5562600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/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tabLst/>
              <a:defRPr/>
            </a:pPr>
            <a:r>
              <a:rPr lang="en-US" sz="3400" dirty="0"/>
              <a:t>Fixes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sz="3400" dirty="0"/>
              <a:t>C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heck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 validity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in-band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Including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throwing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data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underflows 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Check user input for full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 bytes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address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Transfer function could check that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len(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msg.data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68 bytes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OnlyPayloadSize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modifier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29DE5-A6F2-46B4-B965-CB1F4B046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74629-5526-40CA-BEB7-CE5A6DCD5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Malware</a:t>
            </a:r>
            <a:r>
              <a:rPr lang="en-US" dirty="0"/>
              <a:t> (trojan horses / viruses / backdoors / keyloggers)</a:t>
            </a:r>
          </a:p>
          <a:p>
            <a:pPr lvl="1"/>
            <a:r>
              <a:rPr lang="en-US" dirty="0"/>
              <a:t>Can steal wallet private keys</a:t>
            </a:r>
          </a:p>
          <a:p>
            <a:r>
              <a:rPr lang="en-US" dirty="0"/>
              <a:t>Scam / </a:t>
            </a:r>
            <a:r>
              <a:rPr lang="en-US" dirty="0">
                <a:hlinkClick r:id="rId3"/>
              </a:rPr>
              <a:t>phishing</a:t>
            </a:r>
            <a:r>
              <a:rPr lang="en-US" dirty="0"/>
              <a:t> site / fake app</a:t>
            </a:r>
          </a:p>
          <a:p>
            <a:pPr lvl="1"/>
            <a:r>
              <a:rPr lang="en-US" dirty="0"/>
              <a:t>Can steal wallet private keys</a:t>
            </a:r>
          </a:p>
          <a:p>
            <a:r>
              <a:rPr lang="en-US" dirty="0"/>
              <a:t>Lost key </a:t>
            </a:r>
            <a:r>
              <a:rPr lang="en-US" dirty="0">
                <a:sym typeface="Wingdings" panose="05000000000000000000" pitchFamily="2" charset="2"/>
              </a:rPr>
              <a:t> locked funds</a:t>
            </a:r>
            <a:endParaRPr lang="en-US" dirty="0"/>
          </a:p>
          <a:p>
            <a:r>
              <a:rPr lang="en-US" dirty="0"/>
              <a:t>Attacking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wallet backups</a:t>
            </a:r>
          </a:p>
          <a:p>
            <a:r>
              <a:rPr lang="en-US" dirty="0"/>
              <a:t>3rd party hack, e.g. a site / app / library</a:t>
            </a:r>
          </a:p>
          <a:p>
            <a:r>
              <a:rPr lang="en-US" dirty="0"/>
              <a:t>Server machine hack, e.g. the </a:t>
            </a:r>
            <a:r>
              <a:rPr lang="en-US" dirty="0" err="1">
                <a:hlinkClick r:id="rId4"/>
              </a:rPr>
              <a:t>Coincheck</a:t>
            </a:r>
            <a:r>
              <a:rPr lang="en-US" dirty="0">
                <a:hlinkClick r:id="rId4"/>
              </a:rPr>
              <a:t> exchange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465D22-6AAC-403B-A92D-FFC24F3C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the Wallets</a:t>
            </a:r>
          </a:p>
        </p:txBody>
      </p:sp>
      <p:pic>
        <p:nvPicPr>
          <p:cNvPr id="5122" name="Picture 2" descr="C:\Users\pc1\Desktop\Bitcoin-hack-blockchain-wallet-hackin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42153" y="2028577"/>
            <a:ext cx="4102431" cy="30768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06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236534"/>
            <a:ext cx="10815551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Exercise: Reentrancy Attack </a:t>
            </a:r>
            <a:br>
              <a:rPr lang="en-US" dirty="0"/>
            </a:br>
            <a:r>
              <a:rPr lang="en-US" dirty="0"/>
              <a:t>on a Smart Contract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12544"/>
            <a:ext cx="10815551" cy="692873"/>
          </a:xfrm>
        </p:spPr>
        <p:txBody>
          <a:bodyPr/>
          <a:lstStyle/>
          <a:p>
            <a:r>
              <a:rPr lang="en-US" dirty="0"/>
              <a:t>Deploy Smart Contract and Hack it</a:t>
            </a:r>
          </a:p>
        </p:txBody>
      </p:sp>
      <p:pic>
        <p:nvPicPr>
          <p:cNvPr id="8194" name="Picture 2" descr="C:\Users\pc1\Desktop\Current Presentation\ima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3612" y="838200"/>
            <a:ext cx="5181600" cy="3346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84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Vectors of attack</a:t>
            </a:r>
            <a:r>
              <a:rPr lang="en-US" sz="3200" dirty="0"/>
              <a:t> – cryptography, networking, consensus, wallets and keys, 2FA, phishing and scam, server hacks, smart contracts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en-US" sz="3200" dirty="0"/>
              <a:t> – each block connected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blocks before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after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secured through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cryptography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Wallets</a:t>
            </a:r>
            <a:r>
              <a:rPr lang="en-US" sz="3200" dirty="0"/>
              <a:t> – </a:t>
            </a:r>
            <a:r>
              <a:rPr lang="en-US" dirty="0"/>
              <a:t>careful with online services,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backup</a:t>
            </a:r>
            <a:r>
              <a:rPr lang="en-US" dirty="0"/>
              <a:t>, use hardware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Exchanges </a:t>
            </a:r>
            <a:r>
              <a:rPr lang="en-US" sz="3200" dirty="0"/>
              <a:t>– decentralized, 2FA, diversify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Blockchain's disasters</a:t>
            </a:r>
            <a:r>
              <a:rPr lang="en-US" sz="3200" dirty="0"/>
              <a:t> – The DAO Hack, Parity Wallet </a:t>
            </a:r>
            <a:br>
              <a:rPr lang="en-US" sz="3200" dirty="0"/>
            </a:br>
            <a:r>
              <a:rPr lang="en-US" sz="3200" dirty="0"/>
              <a:t>Breach and Freeze, CoinDash ICO Hack, Enigma Project</a:t>
            </a:r>
            <a:br>
              <a:rPr lang="en-US" sz="3200" dirty="0"/>
            </a:br>
            <a:r>
              <a:rPr lang="en-US" sz="3200" dirty="0"/>
              <a:t>Scam, Tether Token Hack, Bitcoin Gold Scam, NiceHash</a:t>
            </a:r>
            <a:br>
              <a:rPr lang="en-US" sz="3200" dirty="0"/>
            </a:br>
            <a:r>
              <a:rPr lang="en-US" sz="3200" dirty="0"/>
              <a:t>Market Breach</a:t>
            </a:r>
            <a:r>
              <a:rPr lang="bg-BG" sz="3200" dirty="0"/>
              <a:t>, </a:t>
            </a:r>
            <a:r>
              <a:rPr lang="en-US" sz="3200" dirty="0" err="1"/>
              <a:t>Coincheck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33012" y="4191000"/>
            <a:ext cx="155461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Blockchain Security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636981"/>
            <a:ext cx="11804822" cy="6096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Security by the Blocks: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https://www.ibm.com/blogs/blockchain/2017/12/blockchain-security-what-keeps-your-transaction-data-safe/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Uses of Blockchain Security: </a:t>
            </a:r>
            <a:r>
              <a:rPr lang="en-US" dirty="0">
                <a:hlinkClick r:id="rId3"/>
              </a:rPr>
              <a:t>http://www.businessinsider.com/secure-cryptocurrency-blockchain-technology-2017-10</a:t>
            </a:r>
            <a:r>
              <a:rPr lang="en-US" dirty="0"/>
              <a:t> </a:t>
            </a:r>
          </a:p>
          <a:p>
            <a:r>
              <a:rPr lang="en-US" dirty="0"/>
              <a:t>Proper Documentations and Procedures: </a:t>
            </a:r>
            <a:r>
              <a:rPr lang="en-US" dirty="0">
                <a:hlinkClick r:id="rId4"/>
              </a:rPr>
              <a:t>https://consensys.github.io/smart-contract-best-practices/documentation_procedures/</a:t>
            </a:r>
            <a:r>
              <a:rPr lang="en-US" dirty="0"/>
              <a:t> </a:t>
            </a:r>
          </a:p>
          <a:p>
            <a:r>
              <a:rPr lang="en-US" dirty="0"/>
              <a:t>The DAO Hack: </a:t>
            </a:r>
            <a:r>
              <a:rPr lang="en-US" dirty="0">
                <a:hlinkClick r:id="rId5"/>
              </a:rPr>
              <a:t>https://steemit.com/ethereum/@jpbeaudet/ethereum-thedao-hack-explained</a:t>
            </a:r>
            <a:r>
              <a:rPr lang="en-US" dirty="0"/>
              <a:t> </a:t>
            </a:r>
          </a:p>
          <a:p>
            <a:r>
              <a:rPr lang="en-US" dirty="0"/>
              <a:t>First Parity </a:t>
            </a:r>
            <a:r>
              <a:rPr lang="en-US" dirty="0" err="1"/>
              <a:t>Multisig</a:t>
            </a:r>
            <a:r>
              <a:rPr lang="en-US" dirty="0"/>
              <a:t> Wallet Attack: </a:t>
            </a:r>
            <a:r>
              <a:rPr lang="en-US" dirty="0">
                <a:hlinkClick r:id="rId6"/>
              </a:rPr>
              <a:t>https://blog.zeppelin.solutions/on-the-parity-wallet-multisig-hack-405a8c12e8f7</a:t>
            </a:r>
            <a:r>
              <a:rPr lang="en-US" dirty="0"/>
              <a:t> </a:t>
            </a:r>
          </a:p>
          <a:p>
            <a:r>
              <a:rPr lang="en-US" dirty="0"/>
              <a:t>Only As Secure As: </a:t>
            </a:r>
            <a:r>
              <a:rPr lang="en-US" dirty="0">
                <a:hlinkClick r:id="rId7"/>
              </a:rPr>
              <a:t>https://cryptopotato.com/9-must-tips-securing-crypto-wallet/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2"/>
            <a:ext cx="9577597" cy="596640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762000"/>
            <a:ext cx="11804822" cy="59594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Second Parity Multisig Wallet Attack: </a:t>
            </a:r>
            <a:r>
              <a:rPr lang="en-US" dirty="0">
                <a:hlinkClick r:id="rId2"/>
              </a:rPr>
              <a:t>https://medium.com/@Pr0Ger/another-parity-wallet-hack-explained-847ca46a2e1c</a:t>
            </a:r>
            <a:r>
              <a:rPr lang="en-US" dirty="0"/>
              <a:t> </a:t>
            </a:r>
          </a:p>
          <a:p>
            <a:r>
              <a:rPr lang="en-US" dirty="0"/>
              <a:t>Wallet’s Security: </a:t>
            </a:r>
            <a:r>
              <a:rPr lang="en-US" dirty="0">
                <a:hlinkClick r:id="rId3"/>
              </a:rPr>
              <a:t>https://blockchain.info/wallet/security</a:t>
            </a:r>
            <a:r>
              <a:rPr lang="en-US" dirty="0"/>
              <a:t> </a:t>
            </a:r>
          </a:p>
          <a:p>
            <a:r>
              <a:rPr lang="en-US" dirty="0"/>
              <a:t>Secure your Wallet: </a:t>
            </a:r>
            <a:r>
              <a:rPr lang="en-US" dirty="0">
                <a:hlinkClick r:id="rId4"/>
              </a:rPr>
              <a:t>https://bitcoin.org/en/secure-your-wallet</a:t>
            </a:r>
            <a:endParaRPr lang="en-US" dirty="0"/>
          </a:p>
          <a:p>
            <a:r>
              <a:rPr lang="en-US" dirty="0"/>
              <a:t>Hacks: </a:t>
            </a:r>
            <a:r>
              <a:rPr lang="en-US" dirty="0">
                <a:hlinkClick r:id="rId5"/>
              </a:rPr>
              <a:t>https://www.coindesk.com/hacks-scams-attacks-blockchains-biggest-2017-disasters/</a:t>
            </a:r>
            <a:r>
              <a:rPr lang="en-US" dirty="0"/>
              <a:t> </a:t>
            </a:r>
          </a:p>
          <a:p>
            <a:r>
              <a:rPr lang="en-US" dirty="0"/>
              <a:t>Blockchain Threats: </a:t>
            </a:r>
            <a:r>
              <a:rPr lang="en-US" dirty="0">
                <a:hlinkClick r:id="rId6"/>
              </a:rPr>
              <a:t>https://www.csoonline.com/article/3241121/cyber-attacks-espionage/hacking-bitcoin-and-blockchain.html</a:t>
            </a:r>
            <a:r>
              <a:rPr lang="en-US" dirty="0"/>
              <a:t> </a:t>
            </a:r>
          </a:p>
          <a:p>
            <a:r>
              <a:rPr lang="en-US" dirty="0"/>
              <a:t>Cold Wallets: </a:t>
            </a:r>
            <a:r>
              <a:rPr lang="en-US" dirty="0">
                <a:hlinkClick r:id="rId7"/>
              </a:rPr>
              <a:t>https://en.bitcoin.it/w/index.php?title=Securing_your_wallet&amp;redirect=no#Cold_wallets</a:t>
            </a:r>
            <a:r>
              <a:rPr lang="en-US" dirty="0"/>
              <a:t> </a:t>
            </a:r>
          </a:p>
          <a:p>
            <a:r>
              <a:rPr lang="en-US" dirty="0"/>
              <a:t>Cold Storage: </a:t>
            </a:r>
            <a:r>
              <a:rPr lang="en-US" dirty="0">
                <a:hlinkClick r:id="rId8"/>
              </a:rPr>
              <a:t>https://en.bitcoin.it/wiki/Cold_storage</a:t>
            </a:r>
            <a:r>
              <a:rPr lang="en-US" dirty="0"/>
              <a:t> </a:t>
            </a:r>
          </a:p>
          <a:p>
            <a:r>
              <a:rPr lang="en-US" dirty="0"/>
              <a:t>Protect Cryptocurrencies: </a:t>
            </a:r>
            <a:r>
              <a:rPr lang="en-US" dirty="0">
                <a:hlinkClick r:id="rId9"/>
              </a:rPr>
              <a:t>https://www.cnbc.com/2017/11/02/heres-how-to-protect-your-bitcoin-and-ethereum-from-hacking.html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874059"/>
          </a:xfrm>
        </p:spPr>
        <p:txBody>
          <a:bodyPr/>
          <a:lstStyle/>
          <a:p>
            <a:r>
              <a:rPr lang="en-US" dirty="0"/>
              <a:t>Resources (2)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898523"/>
            <a:ext cx="11804822" cy="5730877"/>
          </a:xfrm>
        </p:spPr>
        <p:txBody>
          <a:bodyPr>
            <a:normAutofit fontScale="77500" lnSpcReduction="20000"/>
          </a:bodyPr>
          <a:lstStyle/>
          <a:p>
            <a:r>
              <a:rPr lang="en-US" sz="3300" dirty="0"/>
              <a:t>ECDSA attacks: </a:t>
            </a:r>
            <a:r>
              <a:rPr lang="en-US" sz="3300" dirty="0">
                <a:hlinkClick r:id="rId2"/>
              </a:rPr>
              <a:t>http://blog.bettercrypto.com/?p=916</a:t>
            </a:r>
            <a:endParaRPr lang="en-US" sz="3300" dirty="0"/>
          </a:p>
          <a:p>
            <a:r>
              <a:rPr lang="en-US" sz="3300" dirty="0"/>
              <a:t>Side-channel attack: </a:t>
            </a:r>
            <a:r>
              <a:rPr lang="en-US" sz="3300" dirty="0">
                <a:hlinkClick r:id="rId3"/>
              </a:rPr>
              <a:t>https://en.wikipedia.org/wiki/Side-channel_attack</a:t>
            </a:r>
            <a:r>
              <a:rPr lang="en-US" sz="3300" dirty="0"/>
              <a:t> </a:t>
            </a:r>
          </a:p>
          <a:p>
            <a:r>
              <a:rPr lang="en-US" sz="3300" dirty="0"/>
              <a:t>Cryptography Attacks: </a:t>
            </a:r>
            <a:r>
              <a:rPr lang="en-US" sz="3300" dirty="0">
                <a:hlinkClick r:id="rId4"/>
              </a:rPr>
              <a:t>https://www.tutorialspoint.com/cryptography/attacks_on_cryptosystems.htm</a:t>
            </a:r>
            <a:r>
              <a:rPr lang="en-US" sz="3300" dirty="0"/>
              <a:t> </a:t>
            </a:r>
          </a:p>
          <a:p>
            <a:r>
              <a:rPr lang="en-US" sz="3300" dirty="0"/>
              <a:t>Collision (hash functions) attack: </a:t>
            </a:r>
            <a:r>
              <a:rPr lang="en-US" sz="3300" dirty="0">
                <a:hlinkClick r:id="rId5"/>
              </a:rPr>
              <a:t>https://en.wikipedia.org/wiki/Collision_attack</a:t>
            </a:r>
            <a:r>
              <a:rPr lang="en-US" sz="3300" dirty="0"/>
              <a:t> </a:t>
            </a:r>
          </a:p>
          <a:p>
            <a:r>
              <a:rPr lang="en-US" sz="3300" dirty="0"/>
              <a:t>Quantum Computing: </a:t>
            </a:r>
            <a:r>
              <a:rPr lang="en-US" sz="3300" dirty="0">
                <a:hlinkClick r:id="rId6"/>
              </a:rPr>
              <a:t>https://www.forbes.com/sites/amycastor/2017/08/25/why-quantum-computings-threat-to-bitcoin-and-blockchain-is-a-long-way-off/</a:t>
            </a:r>
            <a:r>
              <a:rPr lang="en-US" sz="3300" dirty="0"/>
              <a:t> </a:t>
            </a:r>
          </a:p>
          <a:p>
            <a:r>
              <a:rPr lang="en-US" sz="3300" dirty="0"/>
              <a:t>51% Attack: </a:t>
            </a:r>
            <a:r>
              <a:rPr lang="en-US" sz="3300" dirty="0">
                <a:hlinkClick r:id="rId7"/>
              </a:rPr>
              <a:t>https://www.investopedia.com/terms/1/51-attack.asp</a:t>
            </a:r>
            <a:r>
              <a:rPr lang="en-US" sz="3300" dirty="0"/>
              <a:t> </a:t>
            </a:r>
          </a:p>
          <a:p>
            <a:r>
              <a:rPr lang="en-US" sz="3300" dirty="0"/>
              <a:t>Attack Blockchain Network: </a:t>
            </a:r>
            <a:r>
              <a:rPr lang="en-US" sz="3300" dirty="0">
                <a:hlinkClick r:id="rId8"/>
              </a:rPr>
              <a:t>https://en.bitcoin.it/wiki/Weaknesses</a:t>
            </a:r>
            <a:r>
              <a:rPr lang="en-US" sz="3300" dirty="0"/>
              <a:t> </a:t>
            </a:r>
            <a:endParaRPr lang="en-US" dirty="0"/>
          </a:p>
          <a:p>
            <a:r>
              <a:rPr lang="en-US" sz="3300" dirty="0"/>
              <a:t>Timejacking: </a:t>
            </a:r>
            <a:r>
              <a:rPr lang="en-US" sz="3300" dirty="0">
                <a:hlinkClick r:id="rId9"/>
              </a:rPr>
              <a:t>http://culubas.blogspot.bg/2011/05/timejacking-bitcoin_802.html</a:t>
            </a:r>
            <a:r>
              <a:rPr lang="en-US" sz="3300" dirty="0"/>
              <a:t> </a:t>
            </a:r>
          </a:p>
          <a:p>
            <a:r>
              <a:rPr lang="en-US" sz="3300" dirty="0"/>
              <a:t>Attacking the Wallets: </a:t>
            </a:r>
            <a:r>
              <a:rPr lang="en-US" sz="3300" dirty="0">
                <a:hlinkClick r:id="rId10"/>
              </a:rPr>
              <a:t>https://www.tokenverse.com/blog/wallets-exchanges-and-attack-vectors-how-should-you-store-your-crypto-assets/</a:t>
            </a:r>
            <a:r>
              <a:rPr lang="en-US" sz="33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874059"/>
          </a:xfrm>
        </p:spPr>
        <p:txBody>
          <a:bodyPr/>
          <a:lstStyle/>
          <a:p>
            <a:r>
              <a:rPr lang="en-US" dirty="0"/>
              <a:t>Resources (3)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09072"/>
            <a:ext cx="11804822" cy="57150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Reentrancy</a:t>
            </a:r>
            <a:r>
              <a:rPr lang="en-US" dirty="0"/>
              <a:t> attack</a:t>
            </a:r>
          </a:p>
          <a:p>
            <a:r>
              <a:rPr lang="en-US" dirty="0"/>
              <a:t>Cross-function race conditions</a:t>
            </a:r>
          </a:p>
          <a:p>
            <a:r>
              <a:rPr lang="en-US" dirty="0"/>
              <a:t>Integer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underflow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Replay</a:t>
            </a:r>
            <a:r>
              <a:rPr lang="en-US" dirty="0"/>
              <a:t> attack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Reordering</a:t>
            </a:r>
            <a:r>
              <a:rPr lang="en-US" dirty="0"/>
              <a:t> attack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address </a:t>
            </a:r>
            <a:r>
              <a:rPr lang="en-US" dirty="0"/>
              <a:t>attack</a:t>
            </a:r>
          </a:p>
          <a:p>
            <a:r>
              <a:rPr lang="en-US" dirty="0"/>
              <a:t>Timestamp dependence attack</a:t>
            </a:r>
          </a:p>
          <a:p>
            <a:r>
              <a:rPr lang="en-US" dirty="0"/>
              <a:t>Denial of Service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DoS</a:t>
            </a:r>
            <a:r>
              <a:rPr lang="en-US" dirty="0"/>
              <a:t>) attack</a:t>
            </a:r>
          </a:p>
          <a:p>
            <a:pPr lvl="1"/>
            <a:r>
              <a:rPr lang="en-US" dirty="0"/>
              <a:t>with (unexpected) revert</a:t>
            </a:r>
          </a:p>
          <a:p>
            <a:pPr lvl="1"/>
            <a:r>
              <a:rPr lang="en-US" dirty="0"/>
              <a:t>with block gas limit</a:t>
            </a:r>
          </a:p>
          <a:p>
            <a:r>
              <a:rPr lang="en-US" dirty="0"/>
              <a:t>Forcibly sending ether to a contract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  <a:r>
              <a:rPr lang="en-US"/>
              <a:t>: Well Known </a:t>
            </a:r>
            <a:r>
              <a:rPr lang="en-US" dirty="0"/>
              <a:t>Attacks </a:t>
            </a:r>
          </a:p>
        </p:txBody>
      </p:sp>
      <p:pic>
        <p:nvPicPr>
          <p:cNvPr id="6146" name="Picture 2" descr="C:\Users\pc1\Desktop\DQmcM7LdhBtdArE8LvGkNn3ikKbu8mpi4gDxFRpBPePC5X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6012" y="1924282"/>
            <a:ext cx="5914800" cy="37145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30657-6F8E-4273-9694-F0EC7D8EC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4C10E-BDA9-4C83-88DE-0F0AB826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Site Example: Electrum Wallet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DEF7B-BA6F-4F3E-85CD-8E62DB51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23" y="1250862"/>
            <a:ext cx="7952288" cy="468634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9539-3770-4C53-8A5F-7C9C212AD51F}"/>
              </a:ext>
            </a:extLst>
          </p:cNvPr>
          <p:cNvSpPr txBox="1"/>
          <p:nvPr/>
        </p:nvSpPr>
        <p:spPr>
          <a:xfrm>
            <a:off x="760412" y="5219652"/>
            <a:ext cx="535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Genuine</a:t>
            </a:r>
            <a:r>
              <a:rPr lang="en-US" sz="2800" dirty="0"/>
              <a:t> site: </a:t>
            </a:r>
            <a:r>
              <a:rPr lang="en-US" sz="2800" dirty="0">
                <a:hlinkClick r:id="rId3"/>
              </a:rPr>
              <a:t>https://electrum.org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EECDE-A213-4E59-8844-703EE9779822}"/>
              </a:ext>
            </a:extLst>
          </p:cNvPr>
          <p:cNvSpPr txBox="1"/>
          <p:nvPr/>
        </p:nvSpPr>
        <p:spPr>
          <a:xfrm>
            <a:off x="345990" y="6213157"/>
            <a:ext cx="114634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Scam advisor check: </a:t>
            </a:r>
            <a:r>
              <a:rPr lang="en-US" sz="2600" dirty="0">
                <a:hlinkClick r:id="rId4"/>
              </a:rPr>
              <a:t>https://www.scamadviser.com/check-website/electrum.org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CDE5ED-C3B1-464C-9FFA-E1DB335A1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511" y="4191000"/>
            <a:ext cx="3344546" cy="19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30657-6F8E-4273-9694-F0EC7D8EC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4C10E-BDA9-4C83-88DE-0F0AB826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Site Example: Fake Electrum Wallet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EECDE-A213-4E59-8844-703EE9779822}"/>
              </a:ext>
            </a:extLst>
          </p:cNvPr>
          <p:cNvSpPr txBox="1"/>
          <p:nvPr/>
        </p:nvSpPr>
        <p:spPr>
          <a:xfrm>
            <a:off x="345990" y="6213157"/>
            <a:ext cx="114634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Scam advisor check: </a:t>
            </a:r>
            <a:r>
              <a:rPr lang="en-US" sz="2600" dirty="0">
                <a:hlinkClick r:id="rId2"/>
              </a:rPr>
              <a:t>https://scamadviser.com/check-website/electrumtools.org</a:t>
            </a:r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BC47B-E764-4587-9595-F925043D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80" y="1447801"/>
            <a:ext cx="8410986" cy="44196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A9539-3770-4C53-8A5F-7C9C212AD51F}"/>
              </a:ext>
            </a:extLst>
          </p:cNvPr>
          <p:cNvSpPr txBox="1"/>
          <p:nvPr/>
        </p:nvSpPr>
        <p:spPr>
          <a:xfrm>
            <a:off x="760412" y="5249239"/>
            <a:ext cx="552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Scam</a:t>
            </a:r>
            <a:r>
              <a:rPr lang="en-US" sz="2800" dirty="0"/>
              <a:t> site: </a:t>
            </a:r>
            <a:r>
              <a:rPr lang="en-US" sz="2800" dirty="0">
                <a:hlinkClick r:id="rId4"/>
              </a:rPr>
              <a:t>https://electrumtools.org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32CF-BB1A-4F91-A83F-3E048C5F2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812" y="4400709"/>
            <a:ext cx="3497134" cy="1697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C588AA-8317-4AB9-B4BB-A41E6CC51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928" y="1828800"/>
            <a:ext cx="3710018" cy="21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668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1662</TotalTime>
  <Words>2643</Words>
  <Application>Microsoft Office PowerPoint</Application>
  <PresentationFormat>Custom</PresentationFormat>
  <Paragraphs>580</Paragraphs>
  <Slides>65</Slides>
  <Notes>10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Wingdings</vt:lpstr>
      <vt:lpstr>Wingdings 2</vt:lpstr>
      <vt:lpstr>SoftUni 16x9</vt:lpstr>
      <vt:lpstr>Blockchain Security</vt:lpstr>
      <vt:lpstr>Table of Contents</vt:lpstr>
      <vt:lpstr>Vector of Attacks</vt:lpstr>
      <vt:lpstr>Attack the Cryptography</vt:lpstr>
      <vt:lpstr>Attack the Blockchain Network</vt:lpstr>
      <vt:lpstr>Attack the Wallets</vt:lpstr>
      <vt:lpstr>Smart Contracts: Well Known Attacks </vt:lpstr>
      <vt:lpstr>Phishing Site Example: Electrum Wallet</vt:lpstr>
      <vt:lpstr>Phishing Site Example: Fake Electrum Wallet</vt:lpstr>
      <vt:lpstr>Blockchain Network Security</vt:lpstr>
      <vt:lpstr>Security by the Blocks</vt:lpstr>
      <vt:lpstr>Security by the Blocks (2)</vt:lpstr>
      <vt:lpstr>Public and Private Blockchains</vt:lpstr>
      <vt:lpstr>Public and Private Blockchains: Security</vt:lpstr>
      <vt:lpstr>Uses of Blockchain to Enforce Security</vt:lpstr>
      <vt:lpstr>Client Side Security</vt:lpstr>
      <vt:lpstr>Different Level of Security</vt:lpstr>
      <vt:lpstr>Mobile Wallets</vt:lpstr>
      <vt:lpstr>Desktop Wallets</vt:lpstr>
      <vt:lpstr>Offline Wallets (Cold Wallets)</vt:lpstr>
      <vt:lpstr>General Wallet Security</vt:lpstr>
      <vt:lpstr>Securing Your Wallet</vt:lpstr>
      <vt:lpstr>Cold Storage</vt:lpstr>
      <vt:lpstr>Cold Storage Problems</vt:lpstr>
      <vt:lpstr>Cold Wallets</vt:lpstr>
      <vt:lpstr>Protect Cryptocurrencies</vt:lpstr>
      <vt:lpstr>Two Factor Authentication (2FA)</vt:lpstr>
      <vt:lpstr>Two Factor Authentication: TOTP Scheme</vt:lpstr>
      <vt:lpstr>Two Factor Authentication: U2F Scheme</vt:lpstr>
      <vt:lpstr>Blockchain Threats</vt:lpstr>
      <vt:lpstr>Server-Side Security</vt:lpstr>
      <vt:lpstr>Server-Side Security for Crypto Projects</vt:lpstr>
      <vt:lpstr>Server-Side Security: Bad Practice</vt:lpstr>
      <vt:lpstr>Server-Side Security: Good Practice</vt:lpstr>
      <vt:lpstr>Multi-Signature Wallets</vt:lpstr>
      <vt:lpstr>Famous Blockchain Disasters</vt:lpstr>
      <vt:lpstr>The DAO Hack</vt:lpstr>
      <vt:lpstr>The DAO Hack Explanation </vt:lpstr>
      <vt:lpstr>Parity Wallet</vt:lpstr>
      <vt:lpstr>First Parity Multisig Hack Wallet Explanation</vt:lpstr>
      <vt:lpstr>First Parity Multisig Hack Wallet Solution</vt:lpstr>
      <vt:lpstr>Second Parity Multisig Hack Wallet Explanation</vt:lpstr>
      <vt:lpstr>CoinDash ICO Hack</vt:lpstr>
      <vt:lpstr>Enigma Project Scam</vt:lpstr>
      <vt:lpstr>Tether Token Hack</vt:lpstr>
      <vt:lpstr>Bitcoin Gold Scam?</vt:lpstr>
      <vt:lpstr>NiceHash Market Breach</vt:lpstr>
      <vt:lpstr>Coincheck Exchange Hack</vt:lpstr>
      <vt:lpstr>Smart Contract Security</vt:lpstr>
      <vt:lpstr>Smart Contracts Security</vt:lpstr>
      <vt:lpstr>Smart Contracts Security (2)</vt:lpstr>
      <vt:lpstr>Smart Contracts Best Practices General Philosophy</vt:lpstr>
      <vt:lpstr>Proper Documentations and Procedures</vt:lpstr>
      <vt:lpstr>Smart Contracts Security Tools</vt:lpstr>
      <vt:lpstr>Smart Contracts Security Notifications</vt:lpstr>
      <vt:lpstr>Structure of Smart Contract Audit</vt:lpstr>
      <vt:lpstr>Live Demo</vt:lpstr>
      <vt:lpstr>ERC20 Short Attack</vt:lpstr>
      <vt:lpstr>ERC20 Short Attack (2)</vt:lpstr>
      <vt:lpstr>Exercise: Reentrancy Attack  on a Smart Contract</vt:lpstr>
      <vt:lpstr>Summary</vt:lpstr>
      <vt:lpstr>Blockchain Security</vt:lpstr>
      <vt:lpstr>Resources</vt:lpstr>
      <vt:lpstr>Resources (2)</vt:lpstr>
      <vt:lpstr>Resources (3)</vt:lpstr>
    </vt:vector>
  </TitlesOfParts>
  <Manager/>
  <Company>Academy School of Blockchain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Security</dc:title>
  <dc:subject>Blockchain Academy</dc:subject>
  <dc:creator>SoftUni</dc:creator>
  <cp:keywords>blockchain, training, course, academy</cp:keywords>
  <dc:description>Academy School of Blockchain: http://www.kingsland.academy</dc:description>
  <cp:lastModifiedBy>Jorko</cp:lastModifiedBy>
  <cp:revision>169</cp:revision>
  <dcterms:created xsi:type="dcterms:W3CDTF">2014-01-02T17:00:34Z</dcterms:created>
  <dcterms:modified xsi:type="dcterms:W3CDTF">2018-02-08T16:45:37Z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